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79" r:id="rId11"/>
    <p:sldId id="274" r:id="rId12"/>
    <p:sldId id="275" r:id="rId13"/>
    <p:sldId id="276" r:id="rId14"/>
    <p:sldId id="282" r:id="rId15"/>
    <p:sldId id="267" r:id="rId16"/>
    <p:sldId id="280" r:id="rId17"/>
    <p:sldId id="283" r:id="rId18"/>
    <p:sldId id="270" r:id="rId19"/>
    <p:sldId id="273" r:id="rId20"/>
    <p:sldId id="281" r:id="rId21"/>
    <p:sldId id="284" r:id="rId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9" autoAdjust="0"/>
    <p:restoredTop sz="78010" autoAdjust="0"/>
  </p:normalViewPr>
  <p:slideViewPr>
    <p:cSldViewPr snapToGrid="0">
      <p:cViewPr varScale="1">
        <p:scale>
          <a:sx n="61" d="100"/>
          <a:sy n="61" d="100"/>
        </p:scale>
        <p:origin x="169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44892595184919737"/>
          <c:y val="4.66497148214776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3154540278506647"/>
          <c:w val="0.63387895438291708"/>
          <c:h val="0.76717918191827572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族群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4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DCD-4E73-8B2B-AABA79985ABB}"/>
              </c:ext>
            </c:extLst>
          </c:dPt>
          <c:dPt>
            <c:idx val="1"/>
            <c:bubble3D val="0"/>
            <c:spPr>
              <a:solidFill>
                <a:schemeClr val="accent5">
                  <a:tint val="77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DCD-4E73-8B2B-AABA79985AB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DCD-4E73-8B2B-AABA79985ABB}"/>
              </c:ext>
            </c:extLst>
          </c:dPt>
          <c:dPt>
            <c:idx val="3"/>
            <c:bubble3D val="0"/>
            <c:spPr>
              <a:solidFill>
                <a:schemeClr val="accent5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DCD-4E73-8B2B-AABA79985ABB}"/>
              </c:ext>
            </c:extLst>
          </c:dPt>
          <c:dPt>
            <c:idx val="4"/>
            <c:bubble3D val="0"/>
            <c:spPr>
              <a:solidFill>
                <a:schemeClr val="accent5">
                  <a:shade val="53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DCD-4E73-8B2B-AABA79985A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工作表1!$A$2:$A$6</c:f>
              <c:strCache>
                <c:ptCount val="5"/>
                <c:pt idx="0">
                  <c:v>黑人/非裔美國人</c:v>
                </c:pt>
                <c:pt idx="1">
                  <c:v>白人</c:v>
                </c:pt>
                <c:pt idx="2">
                  <c:v>西班牙/拉丁裔</c:v>
                </c:pt>
                <c:pt idx="3">
                  <c:v>亞裔/太平洋島民</c:v>
                </c:pt>
                <c:pt idx="4">
                  <c:v>其他</c:v>
                </c:pt>
              </c:strCache>
            </c:strRef>
          </c:cat>
          <c:val>
            <c:numRef>
              <c:f>工作表1!$B$2:$B$6</c:f>
              <c:numCache>
                <c:formatCode>0.00%</c:formatCode>
                <c:ptCount val="5"/>
                <c:pt idx="0">
                  <c:v>0.19400000000000001</c:v>
                </c:pt>
                <c:pt idx="1">
                  <c:v>0.67700000000000005</c:v>
                </c:pt>
                <c:pt idx="2">
                  <c:v>9.7000000000000003E-2</c:v>
                </c:pt>
                <c:pt idx="3">
                  <c:v>1.6E-2</c:v>
                </c:pt>
                <c:pt idx="4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8-4D27-92D5-6373F00A8E7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EA389-49E0-4674-BF75-57428F08FB04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F90CF-BEF1-4481-B716-93D6AFF963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55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/>
              <a:t>利用三種導航設備進行路線學習，三種導航模式分別為紙本地圖、電子地圖、</a:t>
            </a:r>
            <a:r>
              <a:rPr lang="en-US" altLang="zh-TW" sz="1200" b="1" dirty="0"/>
              <a:t>AR-HUD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631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跨越中心線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跨越雙黃線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(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或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越大，自變數對依變數就越重要。若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.01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.058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為小效果，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.058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.138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為中效果，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.138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為大效果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跨越中心線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跨越雙黃線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(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或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越大，自變數對依變數就越重要。若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.01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&lt;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.058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為小效果，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.058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&lt;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.138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為中效果，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.138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為大效果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201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跨越中心線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跨越雙黃線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(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或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越大，自變數對依變數就越重要。若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.01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.058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為小效果，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.058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.138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為中效果，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.138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為大效果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跨越中心線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跨越雙黃線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(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或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越大，自變數對依變數就越重要。若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.01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&lt;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.058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為小效果，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.058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&lt;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.138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為中效果，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.138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為大效果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742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跨越中心線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跨越雙黃線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(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或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越大，自變數對依變數就越重要。若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.01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.058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為小效果，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.058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.138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為中效果，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.138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為大效果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跨越中心線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跨越雙黃線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(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或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越大，自變數對依變數就越重要。若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.01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&lt;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.058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為小效果，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.058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&lt;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.138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為中效果，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.138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為大效果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929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跨越中心線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跨越雙黃線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(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或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越大，自變數對依變數就越重要。若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.01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.058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為小效果，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.058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&lt;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.138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為中效果，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.138 </a:t>
                </a:r>
                <a14:m>
                  <m:oMath xmlns:m="http://schemas.openxmlformats.org/officeDocument/2006/math">
                    <m:r>
                      <a:rPr lang="en-US" altLang="zh-TW" sz="1200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≤</m:t>
                    </m:r>
                  </m:oMath>
                </a14:m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為大效果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跨越中心線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跨越雙黃線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(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或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η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越大，自變數對依變數就越重要。若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.01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&lt;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.058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為小效果，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.058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&lt;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.138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為中效果，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.138 </a:t>
                </a:r>
                <a:r>
                  <a:rPr lang="en-US" altLang="zh-TW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≤</a:t>
                </a:r>
                <a:r>
                  <a:rPr lang="en-US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η</a:t>
                </a:r>
                <a:r>
                  <a:rPr lang="en-US" altLang="zh-TW" sz="1200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en-US" altLang="zh-TW" sz="1200" kern="1200" baseline="30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</a:t>
                </a:r>
                <a:r>
                  <a:rPr lang="zh-TW" altLang="zh-TW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為大效果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7780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36835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導航設備類型</a:t>
            </a:r>
            <a:endParaRPr lang="en-US" altLang="zh-TW" dirty="0"/>
          </a:p>
          <a:p>
            <a:r>
              <a:rPr lang="en-US" altLang="zh-TW" dirty="0"/>
              <a:t>T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測試時間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/>
              <a:t>A</a:t>
            </a:r>
            <a:r>
              <a:rPr lang="en-US" altLang="zh-TW" sz="900" dirty="0"/>
              <a:t>G</a:t>
            </a:r>
            <a:r>
              <a:rPr lang="zh-TW" altLang="en-US" sz="900" dirty="0"/>
              <a:t> </a:t>
            </a:r>
            <a:r>
              <a:rPr lang="en-US" altLang="zh-TW" sz="1200" dirty="0"/>
              <a:t>:</a:t>
            </a:r>
            <a:r>
              <a:rPr lang="en-US" altLang="zh-TW" sz="900" dirty="0"/>
              <a:t> </a:t>
            </a:r>
            <a:r>
              <a:rPr lang="zh-TW" altLang="en-US" sz="1200" dirty="0"/>
              <a:t>地標識別 </a:t>
            </a:r>
            <a:r>
              <a:rPr lang="en-US" altLang="zh-TW" sz="1200" dirty="0"/>
              <a:t>(</a:t>
            </a:r>
            <a:r>
              <a:rPr lang="zh-TW" altLang="en-US" sz="1200" dirty="0"/>
              <a:t>地標識別的感官效率</a:t>
            </a:r>
            <a:r>
              <a:rPr lang="en-US" altLang="zh-TW" sz="12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/>
              <a:t>LOE</a:t>
            </a:r>
            <a:r>
              <a:rPr lang="zh-TW" altLang="en-US" sz="1200" dirty="0"/>
              <a:t> </a:t>
            </a:r>
            <a:r>
              <a:rPr lang="en-US" altLang="zh-TW" sz="1200" dirty="0"/>
              <a:t>:</a:t>
            </a:r>
            <a:r>
              <a:rPr lang="zh-TW" altLang="en-US" sz="1200" dirty="0"/>
              <a:t> 路線識別 </a:t>
            </a:r>
            <a:r>
              <a:rPr lang="en-US" altLang="zh-TW" sz="1200" dirty="0"/>
              <a:t>(</a:t>
            </a:r>
            <a:r>
              <a:rPr lang="zh-TW" altLang="en-US" sz="1200" dirty="0"/>
              <a:t>每個地標選擇的錯誤比率</a:t>
            </a:r>
            <a:r>
              <a:rPr lang="en-US" altLang="zh-TW" sz="12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 err="1"/>
              <a:t>M</a:t>
            </a:r>
            <a:r>
              <a:rPr lang="en-US" altLang="zh-TW" sz="900" dirty="0" err="1"/>
              <a:t>err</a:t>
            </a:r>
            <a:r>
              <a:rPr lang="zh-TW" altLang="en-US" sz="1200" dirty="0"/>
              <a:t> </a:t>
            </a:r>
            <a:r>
              <a:rPr lang="en-US" altLang="zh-TW" sz="1200" dirty="0"/>
              <a:t>: </a:t>
            </a:r>
            <a:r>
              <a:rPr lang="zh-TW" altLang="en-US" sz="1200" dirty="0"/>
              <a:t>縱覽知識 </a:t>
            </a:r>
            <a:r>
              <a:rPr lang="en-US" altLang="zh-TW" sz="1200" dirty="0"/>
              <a:t>(</a:t>
            </a:r>
            <a:r>
              <a:rPr lang="zh-TW" altLang="en-US" sz="1200" dirty="0"/>
              <a:t>所選地圖中的錯誤數量</a:t>
            </a:r>
            <a:r>
              <a:rPr lang="en-US" altLang="zh-TW" sz="1200" dirty="0"/>
              <a:t>)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時間</a:t>
            </a:r>
            <a:r>
              <a:rPr lang="en-US" altLang="zh-TW" dirty="0"/>
              <a:t>T2</a:t>
            </a:r>
            <a:r>
              <a:rPr lang="zh-TW" altLang="en-US" dirty="0"/>
              <a:t>對</a:t>
            </a:r>
            <a:r>
              <a:rPr lang="en-US" altLang="zh-TW" dirty="0"/>
              <a:t>AG</a:t>
            </a:r>
            <a:r>
              <a:rPr lang="zh-TW" altLang="en-US" dirty="0"/>
              <a:t>、</a:t>
            </a:r>
            <a:r>
              <a:rPr lang="en-US" altLang="zh-TW" dirty="0"/>
              <a:t>LOE</a:t>
            </a:r>
            <a:r>
              <a:rPr lang="zh-TW" altLang="en-US" dirty="0"/>
              <a:t>、</a:t>
            </a:r>
            <a:r>
              <a:rPr lang="en-US" altLang="zh-TW" dirty="0" err="1"/>
              <a:t>Merr</a:t>
            </a:r>
            <a:r>
              <a:rPr lang="zh-TW" altLang="en-US" dirty="0"/>
              <a:t>有顯著差異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238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導航設備類型</a:t>
            </a:r>
            <a:endParaRPr lang="en-US" altLang="zh-TW" dirty="0"/>
          </a:p>
          <a:p>
            <a:r>
              <a:rPr lang="en-US" altLang="zh-TW" dirty="0"/>
              <a:t>T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測試時間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/>
              <a:t>A</a:t>
            </a:r>
            <a:r>
              <a:rPr lang="en-US" altLang="zh-TW" sz="900" dirty="0"/>
              <a:t>G</a:t>
            </a:r>
            <a:r>
              <a:rPr lang="zh-TW" altLang="en-US" sz="900" dirty="0"/>
              <a:t> </a:t>
            </a:r>
            <a:r>
              <a:rPr lang="en-US" altLang="zh-TW" sz="1200" dirty="0"/>
              <a:t>:</a:t>
            </a:r>
            <a:r>
              <a:rPr lang="en-US" altLang="zh-TW" sz="900" dirty="0"/>
              <a:t> </a:t>
            </a:r>
            <a:r>
              <a:rPr lang="zh-TW" altLang="en-US" sz="1200" dirty="0"/>
              <a:t>地標識別 </a:t>
            </a:r>
            <a:r>
              <a:rPr lang="en-US" altLang="zh-TW" sz="1200" dirty="0"/>
              <a:t>(</a:t>
            </a:r>
            <a:r>
              <a:rPr lang="zh-TW" altLang="en-US" sz="1200" dirty="0"/>
              <a:t>地標識別的感官效率</a:t>
            </a:r>
            <a:r>
              <a:rPr lang="en-US" altLang="zh-TW" sz="12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/>
              <a:t>LOE</a:t>
            </a:r>
            <a:r>
              <a:rPr lang="zh-TW" altLang="en-US" sz="1200" dirty="0"/>
              <a:t> </a:t>
            </a:r>
            <a:r>
              <a:rPr lang="en-US" altLang="zh-TW" sz="1200" dirty="0"/>
              <a:t>:</a:t>
            </a:r>
            <a:r>
              <a:rPr lang="zh-TW" altLang="en-US" sz="1200" dirty="0"/>
              <a:t> 路線識別 </a:t>
            </a:r>
            <a:r>
              <a:rPr lang="en-US" altLang="zh-TW" sz="1200" dirty="0"/>
              <a:t>(</a:t>
            </a:r>
            <a:r>
              <a:rPr lang="zh-TW" altLang="en-US" sz="1200" dirty="0"/>
              <a:t>每個地標選擇的錯誤比率</a:t>
            </a:r>
            <a:r>
              <a:rPr lang="en-US" altLang="zh-TW" sz="12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 err="1"/>
              <a:t>M</a:t>
            </a:r>
            <a:r>
              <a:rPr lang="en-US" altLang="zh-TW" sz="900" dirty="0" err="1"/>
              <a:t>err</a:t>
            </a:r>
            <a:r>
              <a:rPr lang="zh-TW" altLang="en-US" sz="1200" dirty="0"/>
              <a:t> </a:t>
            </a:r>
            <a:r>
              <a:rPr lang="en-US" altLang="zh-TW" sz="1200" dirty="0"/>
              <a:t>: </a:t>
            </a:r>
            <a:r>
              <a:rPr lang="zh-TW" altLang="en-US" sz="1200" dirty="0"/>
              <a:t>縱覽知識 </a:t>
            </a:r>
            <a:r>
              <a:rPr lang="en-US" altLang="zh-TW" sz="1200" dirty="0"/>
              <a:t>(</a:t>
            </a:r>
            <a:r>
              <a:rPr lang="zh-TW" altLang="en-US" sz="1200" dirty="0"/>
              <a:t>所選地圖中的錯誤數量</a:t>
            </a:r>
            <a:r>
              <a:rPr lang="en-US" altLang="zh-TW" sz="1200" dirty="0"/>
              <a:t>)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時間</a:t>
            </a:r>
            <a:r>
              <a:rPr lang="en-US" altLang="zh-TW" dirty="0"/>
              <a:t>T2</a:t>
            </a:r>
            <a:r>
              <a:rPr lang="zh-TW" altLang="en-US" dirty="0"/>
              <a:t>對</a:t>
            </a:r>
            <a:r>
              <a:rPr lang="en-US" altLang="zh-TW" dirty="0"/>
              <a:t>AG</a:t>
            </a:r>
            <a:r>
              <a:rPr lang="zh-TW" altLang="en-US" dirty="0"/>
              <a:t>、</a:t>
            </a:r>
            <a:r>
              <a:rPr lang="en-US" altLang="zh-TW" dirty="0"/>
              <a:t>LOE</a:t>
            </a:r>
            <a:r>
              <a:rPr lang="zh-TW" altLang="en-US" dirty="0"/>
              <a:t>、</a:t>
            </a:r>
            <a:r>
              <a:rPr lang="en-US" altLang="zh-TW" dirty="0" err="1"/>
              <a:t>Merr</a:t>
            </a:r>
            <a:r>
              <a:rPr lang="zh-TW" altLang="en-US" dirty="0"/>
              <a:t>有顯著差異</a:t>
            </a:r>
            <a:endParaRPr lang="en-US" altLang="zh-TW" dirty="0"/>
          </a:p>
          <a:p>
            <a:r>
              <a:rPr lang="zh-TW" alt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邦佛洛尼</a:t>
            </a:r>
            <a:r>
              <a:rPr lang="zh-TW" altLang="en-US" b="0" i="0" dirty="0">
                <a:solidFill>
                  <a:srgbClr val="EA4335"/>
                </a:solidFill>
                <a:effectLst/>
                <a:latin typeface="arial" panose="020B0604020202020204" pitchFamily="34" charset="0"/>
              </a:rPr>
              <a:t>校正</a:t>
            </a:r>
            <a:r>
              <a:rPr lang="zh-TW" alt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（英語：</a:t>
            </a:r>
            <a:r>
              <a:rPr lang="en-US" altLang="zh-TW" b="0" i="0" dirty="0">
                <a:solidFill>
                  <a:srgbClr val="EA4335"/>
                </a:solidFill>
                <a:effectLst/>
                <a:latin typeface="arial" panose="020B0604020202020204" pitchFamily="34" charset="0"/>
              </a:rPr>
              <a:t>Bonferroni</a:t>
            </a:r>
            <a:r>
              <a:rPr lang="en-US" altLang="zh-TW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correction</a:t>
            </a:r>
            <a:r>
              <a:rPr lang="zh-TW" alt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326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/>
              <a:t>A</a:t>
            </a:r>
            <a:r>
              <a:rPr lang="en-US" altLang="zh-TW" sz="900" dirty="0"/>
              <a:t>G</a:t>
            </a:r>
            <a:r>
              <a:rPr lang="zh-TW" altLang="en-US" sz="900" dirty="0"/>
              <a:t> </a:t>
            </a:r>
            <a:r>
              <a:rPr lang="en-US" altLang="zh-TW" sz="1200" dirty="0"/>
              <a:t>:</a:t>
            </a:r>
            <a:r>
              <a:rPr lang="en-US" altLang="zh-TW" sz="900" dirty="0"/>
              <a:t> </a:t>
            </a:r>
            <a:r>
              <a:rPr lang="zh-TW" altLang="en-US" sz="1200" dirty="0"/>
              <a:t>地標識別 </a:t>
            </a:r>
            <a:r>
              <a:rPr lang="en-US" altLang="zh-TW" sz="1200" dirty="0"/>
              <a:t>(</a:t>
            </a:r>
            <a:r>
              <a:rPr lang="zh-TW" altLang="en-US" sz="1200" dirty="0"/>
              <a:t>地標識別的感官效率</a:t>
            </a:r>
            <a:r>
              <a:rPr lang="en-US" altLang="zh-TW" sz="12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/>
              <a:t>LOE</a:t>
            </a:r>
            <a:r>
              <a:rPr lang="zh-TW" altLang="en-US" sz="1200" dirty="0"/>
              <a:t> </a:t>
            </a:r>
            <a:r>
              <a:rPr lang="en-US" altLang="zh-TW" sz="1200" dirty="0"/>
              <a:t>:</a:t>
            </a:r>
            <a:r>
              <a:rPr lang="zh-TW" altLang="en-US" sz="1200" dirty="0"/>
              <a:t> 路線識別 </a:t>
            </a:r>
            <a:r>
              <a:rPr lang="en-US" altLang="zh-TW" sz="1200" dirty="0"/>
              <a:t>(</a:t>
            </a:r>
            <a:r>
              <a:rPr lang="zh-TW" altLang="en-US" sz="1200" dirty="0"/>
              <a:t>每個地標選擇的錯誤比率</a:t>
            </a:r>
            <a:r>
              <a:rPr lang="en-US" altLang="zh-TW" sz="12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 err="1"/>
              <a:t>M</a:t>
            </a:r>
            <a:r>
              <a:rPr lang="en-US" altLang="zh-TW" sz="900" dirty="0" err="1"/>
              <a:t>err</a:t>
            </a:r>
            <a:r>
              <a:rPr lang="zh-TW" altLang="en-US" sz="1200" dirty="0"/>
              <a:t> </a:t>
            </a:r>
            <a:r>
              <a:rPr lang="en-US" altLang="zh-TW" sz="1200" dirty="0"/>
              <a:t>: </a:t>
            </a:r>
            <a:r>
              <a:rPr lang="zh-TW" altLang="en-US" sz="1200" dirty="0"/>
              <a:t>縱覽知識 </a:t>
            </a:r>
            <a:r>
              <a:rPr lang="en-US" altLang="zh-TW" sz="1200" dirty="0"/>
              <a:t>(</a:t>
            </a:r>
            <a:r>
              <a:rPr lang="zh-TW" altLang="en-US" sz="1200" dirty="0"/>
              <a:t>所選地圖中的錯誤數量</a:t>
            </a:r>
            <a:r>
              <a:rPr lang="en-US" altLang="zh-TW" sz="1200" dirty="0"/>
              <a:t>)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在各個導航設備的</a:t>
            </a:r>
            <a:r>
              <a:rPr lang="en-US" altLang="zh-TW" dirty="0"/>
              <a:t>AG</a:t>
            </a:r>
            <a:r>
              <a:rPr lang="zh-TW" altLang="en-US" dirty="0"/>
              <a:t>和</a:t>
            </a:r>
            <a:r>
              <a:rPr lang="en-US" altLang="zh-TW" dirty="0"/>
              <a:t>LOE</a:t>
            </a:r>
            <a:r>
              <a:rPr lang="zh-TW" altLang="en-US" dirty="0"/>
              <a:t>沒有顯著差異</a:t>
            </a:r>
            <a:endParaRPr lang="en-US" altLang="zh-TW" dirty="0"/>
          </a:p>
          <a:p>
            <a:r>
              <a:rPr lang="zh-TW" altLang="en-US" dirty="0"/>
              <a:t>表明</a:t>
            </a:r>
            <a:r>
              <a:rPr lang="en-US" altLang="zh-TW" dirty="0"/>
              <a:t>AR</a:t>
            </a:r>
            <a:r>
              <a:rPr lang="zh-TW" altLang="en-US" dirty="0"/>
              <a:t>和</a:t>
            </a:r>
            <a:r>
              <a:rPr lang="en-US" altLang="zh-TW" dirty="0"/>
              <a:t>E-map</a:t>
            </a:r>
            <a:r>
              <a:rPr lang="zh-TW" altLang="en-US" dirty="0"/>
              <a:t>在這兩個情況下可以獲取空間知識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受測者在紙本地圖的</a:t>
            </a:r>
            <a:r>
              <a:rPr lang="en-US" altLang="zh-TW" dirty="0" err="1"/>
              <a:t>Merr</a:t>
            </a:r>
            <a:r>
              <a:rPr lang="zh-TW" altLang="en-US" dirty="0"/>
              <a:t>錯誤比</a:t>
            </a:r>
            <a:r>
              <a:rPr lang="en-US" altLang="zh-TW" dirty="0"/>
              <a:t>AR</a:t>
            </a:r>
            <a:r>
              <a:rPr lang="zh-TW" altLang="en-US" dirty="0"/>
              <a:t>少</a:t>
            </a:r>
            <a:endParaRPr lang="en-US" altLang="zh-TW" dirty="0"/>
          </a:p>
          <a:p>
            <a:r>
              <a:rPr lang="zh-TW" altLang="en-US" dirty="0"/>
              <a:t>這與過去的研究相似，即在導航設備在學習和記憶路線方面，紙本地圖會較佳 </a:t>
            </a:r>
            <a:r>
              <a:rPr lang="da-DK" altLang="zh-TW" dirty="0"/>
              <a:t>(Huang et al., 2012; Münzer et al., 2006; Rehman &amp; Cao,2017)</a:t>
            </a:r>
          </a:p>
          <a:p>
            <a:endParaRPr lang="da-DK" altLang="zh-TW" dirty="0"/>
          </a:p>
          <a:p>
            <a:r>
              <a:rPr lang="en-US" altLang="zh-TW" dirty="0"/>
              <a:t>AR</a:t>
            </a:r>
            <a:r>
              <a:rPr lang="zh-TW" altLang="en-US" dirty="0"/>
              <a:t>在路線學習沒有提供任何的好處，尤其是在想要快速獲取空間知識或深度了解某個地區的路線</a:t>
            </a:r>
            <a:endParaRPr lang="en-US" altLang="zh-TW" dirty="0"/>
          </a:p>
          <a:p>
            <a:r>
              <a:rPr lang="en-US" altLang="zh-TW" dirty="0"/>
              <a:t>AR</a:t>
            </a:r>
            <a:r>
              <a:rPr lang="zh-TW" altLang="en-US" dirty="0"/>
              <a:t>對於需要前往陌生地區的駕駛者是有益處的，尤其是在繁忙的地區，這些地區的分心或不確定性可能會在駕駛員駕駛時產生更大的影響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當在傳統系統和</a:t>
            </a:r>
            <a:r>
              <a:rPr lang="en-US" altLang="zh-TW" dirty="0"/>
              <a:t>AR</a:t>
            </a:r>
            <a:r>
              <a:rPr lang="zh-TW" altLang="en-US" dirty="0"/>
              <a:t>系統之間做出決定的話，駕駛員偏好</a:t>
            </a:r>
            <a:r>
              <a:rPr lang="en-US" altLang="zh-TW" dirty="0"/>
              <a:t>AR</a:t>
            </a:r>
            <a:r>
              <a:rPr lang="zh-TW" altLang="en-US" dirty="0"/>
              <a:t>系統</a:t>
            </a:r>
            <a:r>
              <a:rPr lang="nl-NL" altLang="zh-TW" dirty="0"/>
              <a:t>(Kim &amp; Dey, 2009; Medenica et al., 2011) </a:t>
            </a:r>
            <a:endParaRPr lang="en-US" altLang="zh-TW" dirty="0"/>
          </a:p>
          <a:p>
            <a:endParaRPr lang="da-DK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35133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潛在的侷限性和未來方向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此次模擬的難度較低，所以在碰撞次數上沒有觀察到顯著差異，只要受測者正常駕駛，碰撞次數幾乎都是零。而且為了避免疲勞駕駛，所以實驗時間相當短，因此這也有可能影響到研究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由於模擬器的性質關係，只要受測者未遵循事先設定好的路線進行，模擬器就會自動回到正確的路徑上，所以為來應該要讓受測者可以不受限制的探索和導航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這次實驗所找的受測者駕駛經驗都不到</a:t>
            </a:r>
            <a:r>
              <a:rPr lang="en-US" altLang="zh-TW" dirty="0"/>
              <a:t>10</a:t>
            </a:r>
            <a:r>
              <a:rPr lang="zh-TW" altLang="en-US" dirty="0"/>
              <a:t>年，在未來可以試圖探討年輕人和老年人在使用</a:t>
            </a:r>
            <a:r>
              <a:rPr lang="en-US" altLang="zh-TW" dirty="0"/>
              <a:t>AR</a:t>
            </a:r>
            <a:r>
              <a:rPr lang="zh-TW" altLang="en-US" dirty="0"/>
              <a:t>和傳統系統的差別。在過去的實驗中，</a:t>
            </a:r>
            <a:r>
              <a:rPr lang="en-US" altLang="zh-TW" dirty="0"/>
              <a:t>AR</a:t>
            </a:r>
            <a:r>
              <a:rPr lang="zh-TW" altLang="en-US" dirty="0"/>
              <a:t>系統相比傳統車載系統，使用</a:t>
            </a:r>
            <a:r>
              <a:rPr lang="en-US" altLang="zh-TW" dirty="0"/>
              <a:t>AR</a:t>
            </a:r>
            <a:r>
              <a:rPr lang="zh-TW" altLang="en-US" dirty="0"/>
              <a:t>對老司機和年經司機的駕駛行為都提高了，尤其對老司機來說更明顯</a:t>
            </a:r>
            <a:r>
              <a:rPr lang="fr-FR" altLang="zh-TW" dirty="0"/>
              <a:t>(Kim &amp; Dey, 2009; Mourant et al., 2001)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74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感官效率 </a:t>
            </a:r>
            <a:r>
              <a:rPr lang="en-US" altLang="zh-TW" dirty="0"/>
              <a:t>:</a:t>
            </a:r>
            <a:r>
              <a:rPr lang="zh-TW" altLang="en-US" dirty="0"/>
              <a:t> 一個人使用感官接觸環境的能力 </a:t>
            </a:r>
            <a:r>
              <a:rPr lang="en-US" altLang="zh-TW" dirty="0"/>
              <a:t>(0~1.0)</a:t>
            </a:r>
            <a:r>
              <a:rPr lang="zh-TW" altLang="en-US" dirty="0"/>
              <a:t> 越高越好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551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在十九世紀的時候，除了汽車發展，同時是印刷技術進步的時候，所以這也讓紙本地圖的傳播速度相當快。而在</a:t>
            </a:r>
            <a:r>
              <a:rPr lang="en-US" altLang="zh-TW" dirty="0"/>
              <a:t>1930</a:t>
            </a:r>
            <a:r>
              <a:rPr lang="zh-TW" altLang="en-US" dirty="0"/>
              <a:t>年時個人導航設備</a:t>
            </a:r>
            <a:r>
              <a:rPr lang="en-US" altLang="zh-TW" dirty="0"/>
              <a:t>(PND)</a:t>
            </a:r>
            <a:r>
              <a:rPr lang="zh-TW" altLang="en-US" dirty="0"/>
              <a:t>就已經存在，只是因為成本和技術的關係，一直到近幾年才被解決。</a:t>
            </a:r>
            <a:r>
              <a:rPr lang="en-US" altLang="zh-TW" dirty="0"/>
              <a:t>PND</a:t>
            </a:r>
            <a:r>
              <a:rPr lang="zh-TW" altLang="en-US" dirty="0"/>
              <a:t>可以提升駕駛員在不熟悉區域的尋路能力，這同時也能大幅降低二氧化碳的排放。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66874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/>
              <a:t>A</a:t>
            </a:r>
            <a:r>
              <a:rPr lang="en-US" altLang="zh-TW" sz="900" dirty="0"/>
              <a:t>G</a:t>
            </a:r>
            <a:r>
              <a:rPr lang="zh-TW" altLang="en-US" sz="900" dirty="0"/>
              <a:t> </a:t>
            </a:r>
            <a:r>
              <a:rPr lang="en-US" altLang="zh-TW" sz="1200" dirty="0"/>
              <a:t>:</a:t>
            </a:r>
            <a:r>
              <a:rPr lang="en-US" altLang="zh-TW" sz="900" dirty="0"/>
              <a:t> </a:t>
            </a:r>
            <a:r>
              <a:rPr lang="zh-TW" altLang="en-US" sz="1200" dirty="0"/>
              <a:t>地標識別 </a:t>
            </a:r>
            <a:r>
              <a:rPr lang="en-US" altLang="zh-TW" sz="1200" dirty="0"/>
              <a:t>(</a:t>
            </a:r>
            <a:r>
              <a:rPr lang="zh-TW" altLang="en-US" sz="1200" dirty="0"/>
              <a:t>地標識別的感官效率</a:t>
            </a:r>
            <a:r>
              <a:rPr lang="en-US" altLang="zh-TW" sz="12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/>
              <a:t>LOE</a:t>
            </a:r>
            <a:r>
              <a:rPr lang="zh-TW" altLang="en-US" sz="1200" dirty="0"/>
              <a:t> </a:t>
            </a:r>
            <a:r>
              <a:rPr lang="en-US" altLang="zh-TW" sz="1200" dirty="0"/>
              <a:t>:</a:t>
            </a:r>
            <a:r>
              <a:rPr lang="zh-TW" altLang="en-US" sz="1200" dirty="0"/>
              <a:t> 路線識別 </a:t>
            </a:r>
            <a:r>
              <a:rPr lang="en-US" altLang="zh-TW" sz="1200" dirty="0"/>
              <a:t>(</a:t>
            </a:r>
            <a:r>
              <a:rPr lang="zh-TW" altLang="en-US" sz="1200" dirty="0"/>
              <a:t>每個地標選擇的錯誤比率</a:t>
            </a:r>
            <a:r>
              <a:rPr lang="en-US" altLang="zh-TW" sz="12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200" dirty="0" err="1"/>
              <a:t>M</a:t>
            </a:r>
            <a:r>
              <a:rPr lang="en-US" altLang="zh-TW" sz="900" dirty="0" err="1"/>
              <a:t>err</a:t>
            </a:r>
            <a:r>
              <a:rPr lang="zh-TW" altLang="en-US" sz="1200" dirty="0"/>
              <a:t> </a:t>
            </a:r>
            <a:r>
              <a:rPr lang="en-US" altLang="zh-TW" sz="1200" dirty="0"/>
              <a:t>: </a:t>
            </a:r>
            <a:r>
              <a:rPr lang="zh-TW" altLang="en-US" sz="1200" dirty="0"/>
              <a:t>縱覽知識 </a:t>
            </a:r>
            <a:r>
              <a:rPr lang="en-US" altLang="zh-TW" sz="1200" dirty="0"/>
              <a:t>(</a:t>
            </a:r>
            <a:r>
              <a:rPr lang="zh-TW" altLang="en-US" sz="1200" dirty="0"/>
              <a:t>所選地圖中的錯誤數量</a:t>
            </a:r>
            <a:r>
              <a:rPr lang="en-US" altLang="zh-TW" sz="1200" dirty="0"/>
              <a:t>)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在各個導航設備的</a:t>
            </a:r>
            <a:r>
              <a:rPr lang="en-US" altLang="zh-TW" dirty="0"/>
              <a:t>AG</a:t>
            </a:r>
            <a:r>
              <a:rPr lang="zh-TW" altLang="en-US" dirty="0"/>
              <a:t>和</a:t>
            </a:r>
            <a:r>
              <a:rPr lang="en-US" altLang="zh-TW" dirty="0"/>
              <a:t>LOE</a:t>
            </a:r>
            <a:r>
              <a:rPr lang="zh-TW" altLang="en-US" dirty="0"/>
              <a:t>沒有顯著差異</a:t>
            </a:r>
            <a:endParaRPr lang="en-US" altLang="zh-TW" dirty="0"/>
          </a:p>
          <a:p>
            <a:r>
              <a:rPr lang="zh-TW" altLang="en-US" dirty="0"/>
              <a:t>表明</a:t>
            </a:r>
            <a:r>
              <a:rPr lang="en-US" altLang="zh-TW" dirty="0"/>
              <a:t>AR</a:t>
            </a:r>
            <a:r>
              <a:rPr lang="zh-TW" altLang="en-US" dirty="0"/>
              <a:t>和</a:t>
            </a:r>
            <a:r>
              <a:rPr lang="en-US" altLang="zh-TW" dirty="0"/>
              <a:t>E-map</a:t>
            </a:r>
            <a:r>
              <a:rPr lang="zh-TW" altLang="en-US" dirty="0"/>
              <a:t>在這兩個情況下可以獲取空間知識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受測者在紙本地圖的</a:t>
            </a:r>
            <a:r>
              <a:rPr lang="en-US" altLang="zh-TW" dirty="0" err="1"/>
              <a:t>Merr</a:t>
            </a:r>
            <a:r>
              <a:rPr lang="zh-TW" altLang="en-US" dirty="0"/>
              <a:t>錯誤比</a:t>
            </a:r>
            <a:r>
              <a:rPr lang="en-US" altLang="zh-TW" dirty="0"/>
              <a:t>AR</a:t>
            </a:r>
            <a:r>
              <a:rPr lang="zh-TW" altLang="en-US" dirty="0"/>
              <a:t>少</a:t>
            </a:r>
            <a:endParaRPr lang="en-US" altLang="zh-TW" dirty="0"/>
          </a:p>
          <a:p>
            <a:r>
              <a:rPr lang="zh-TW" altLang="en-US" dirty="0"/>
              <a:t>這與過去的研究相似，即在導航設備在學習和記憶路線方面，紙本地圖會較佳 </a:t>
            </a:r>
            <a:r>
              <a:rPr lang="da-DK" altLang="zh-TW" dirty="0"/>
              <a:t>(Huang et al., 2012; Münzer et al., 2006; Rehman &amp; Cao,2017)</a:t>
            </a:r>
          </a:p>
          <a:p>
            <a:endParaRPr lang="da-DK" altLang="zh-TW" dirty="0"/>
          </a:p>
          <a:p>
            <a:r>
              <a:rPr lang="en-US" altLang="zh-TW" dirty="0"/>
              <a:t>AR</a:t>
            </a:r>
            <a:r>
              <a:rPr lang="zh-TW" altLang="en-US" dirty="0"/>
              <a:t>在路線學習沒有提供任何的好處，尤其是在想要快速獲取空間知識或深度了解某個地區的路線</a:t>
            </a:r>
            <a:endParaRPr lang="en-US" altLang="zh-TW" dirty="0"/>
          </a:p>
          <a:p>
            <a:r>
              <a:rPr lang="en-US" altLang="zh-TW" dirty="0"/>
              <a:t>AR</a:t>
            </a:r>
            <a:r>
              <a:rPr lang="zh-TW" altLang="en-US" dirty="0"/>
              <a:t>對於需要前往陌生地區的駕駛者是有益處的，尤其是在繁忙的地區，這些地區的分心或不確定性可能會在駕駛員駕駛時產生更大的影響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當在傳統系統和</a:t>
            </a:r>
            <a:r>
              <a:rPr lang="en-US" altLang="zh-TW" dirty="0"/>
              <a:t>AR</a:t>
            </a:r>
            <a:r>
              <a:rPr lang="zh-TW" altLang="en-US" dirty="0"/>
              <a:t>系統之間做出決定的話，駕駛員偏好</a:t>
            </a:r>
            <a:r>
              <a:rPr lang="en-US" altLang="zh-TW" dirty="0"/>
              <a:t>AR</a:t>
            </a:r>
            <a:r>
              <a:rPr lang="zh-TW" altLang="en-US" dirty="0"/>
              <a:t>系統</a:t>
            </a:r>
            <a:r>
              <a:rPr lang="nl-NL" altLang="zh-TW" dirty="0"/>
              <a:t>(Kim &amp; Dey, 2009; Medenica et al., 2011) </a:t>
            </a:r>
            <a:endParaRPr lang="en-US" altLang="zh-TW" dirty="0"/>
          </a:p>
          <a:p>
            <a:endParaRPr lang="da-DK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869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PND</a:t>
            </a:r>
            <a:r>
              <a:rPr lang="zh-TW" altLang="en-US" dirty="0"/>
              <a:t>的持續發展，擴增現實</a:t>
            </a:r>
            <a:r>
              <a:rPr lang="en-US" altLang="zh-TW" dirty="0"/>
              <a:t>(AR)</a:t>
            </a:r>
            <a:r>
              <a:rPr lang="zh-TW" altLang="en-US" dirty="0"/>
              <a:t>技術也被考量，透過疊加計算成訊息或圖像呈現在環境中</a:t>
            </a:r>
            <a:r>
              <a:rPr lang="it-IT" altLang="zh-TW" dirty="0"/>
              <a:t> (Azuma, 1997; Carmigniani et al., 2011;Lee, 2012)</a:t>
            </a:r>
          </a:p>
          <a:p>
            <a:endParaRPr lang="it-IT" altLang="zh-TW" dirty="0"/>
          </a:p>
          <a:p>
            <a:r>
              <a:rPr lang="en-US" altLang="zh-TW" dirty="0"/>
              <a:t>AR</a:t>
            </a:r>
            <a:r>
              <a:rPr lang="zh-TW" altLang="en-US" dirty="0"/>
              <a:t>抬頭顯示器</a:t>
            </a:r>
            <a:r>
              <a:rPr lang="en-US" altLang="zh-TW" dirty="0"/>
              <a:t>(AR-HUD)</a:t>
            </a:r>
            <a:r>
              <a:rPr lang="zh-TW" altLang="en-US" dirty="0"/>
              <a:t>是直接將訊息顯示在車輛的擋風玻璃上，從過去的研究中發現，與使用傳統的</a:t>
            </a:r>
            <a:r>
              <a:rPr lang="en-US" altLang="zh-TW" dirty="0"/>
              <a:t>HUD</a:t>
            </a:r>
            <a:r>
              <a:rPr lang="zh-TW" altLang="en-US" dirty="0"/>
              <a:t>相比，</a:t>
            </a:r>
            <a:r>
              <a:rPr lang="en-US" altLang="zh-TW" dirty="0"/>
              <a:t>AR-HUD</a:t>
            </a:r>
            <a:r>
              <a:rPr lang="zh-TW" altLang="en-US" dirty="0"/>
              <a:t>具有優勢，例如反應時間縮短</a:t>
            </a:r>
            <a:r>
              <a:rPr lang="da-DK" altLang="zh-TW" dirty="0"/>
              <a:t> (Bolton et al., 2015)</a:t>
            </a:r>
            <a:r>
              <a:rPr lang="zh-TW" altLang="en-US" dirty="0"/>
              <a:t>，尋路的時間更少</a:t>
            </a:r>
            <a:r>
              <a:rPr lang="da-DK" altLang="zh-TW" dirty="0"/>
              <a:t>(Bark et al., 2014; Medenica et al., 2011)</a:t>
            </a:r>
          </a:p>
          <a:p>
            <a:endParaRPr lang="da-DK" altLang="zh-TW" dirty="0"/>
          </a:p>
          <a:p>
            <a:r>
              <a:rPr lang="da-DK" altLang="zh-TW" dirty="0"/>
              <a:t>Smith et al. (2017)</a:t>
            </a:r>
            <a:r>
              <a:rPr lang="zh-TW" altLang="en-US" dirty="0"/>
              <a:t>發現，與傳統的平視顯示器 </a:t>
            </a:r>
            <a:r>
              <a:rPr lang="en-US" altLang="zh-TW" dirty="0"/>
              <a:t> (HDD )</a:t>
            </a:r>
            <a:r>
              <a:rPr lang="zh-TW" altLang="en-US" dirty="0"/>
              <a:t>相比，</a:t>
            </a:r>
            <a:r>
              <a:rPr lang="en-US" altLang="zh-TW" dirty="0"/>
              <a:t>HUD</a:t>
            </a:r>
            <a:r>
              <a:rPr lang="zh-TW" altLang="en-US" dirty="0"/>
              <a:t>可以提供更長的瀏覽時間而不會對車輛控制產生負面的影響，並支持更複雜的駕駛任務。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這些好處增加了駕駛員對</a:t>
            </a:r>
            <a:r>
              <a:rPr lang="en-US" altLang="zh-TW" dirty="0"/>
              <a:t>HUD</a:t>
            </a:r>
            <a:r>
              <a:rPr lang="zh-TW" altLang="en-US" dirty="0"/>
              <a:t>結合</a:t>
            </a:r>
            <a:r>
              <a:rPr lang="en-US" altLang="zh-TW" dirty="0"/>
              <a:t>AR</a:t>
            </a:r>
            <a:r>
              <a:rPr lang="zh-TW" altLang="en-US" dirty="0"/>
              <a:t>的偏好</a:t>
            </a:r>
            <a:r>
              <a:rPr lang="en-US" altLang="zh-TW" dirty="0"/>
              <a:t> (Jose et al., 2016; Kim &amp; Dey, 2009;Medenica et al., 2011)</a:t>
            </a:r>
            <a:r>
              <a:rPr lang="zh-TW" altLang="en-US" dirty="0"/>
              <a:t>，以及持續開發放置在擋風玻璃上</a:t>
            </a:r>
            <a:r>
              <a:rPr lang="en-US" altLang="zh-TW" dirty="0"/>
              <a:t>AR-HUD</a:t>
            </a:r>
            <a:r>
              <a:rPr lang="zh-TW" altLang="en-US" dirty="0"/>
              <a:t>的可能性</a:t>
            </a:r>
            <a:r>
              <a:rPr lang="en-US" altLang="zh-TW" dirty="0"/>
              <a:t> (Gabbard et al., 2014)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863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認知的努力程度愈大，會使他們有更好的空間記憶</a:t>
            </a:r>
            <a:r>
              <a:rPr lang="it-IT" altLang="zh-TW" dirty="0"/>
              <a:t> (Tyler et al., 1979)</a:t>
            </a:r>
            <a:r>
              <a:rPr lang="zh-TW" altLang="en-US" dirty="0"/>
              <a:t>。使用傳統的</a:t>
            </a:r>
            <a:r>
              <a:rPr lang="en-US" altLang="zh-TW" dirty="0"/>
              <a:t>PND</a:t>
            </a:r>
            <a:r>
              <a:rPr lang="zh-TW" altLang="en-US" dirty="0"/>
              <a:t>會讓駕駛員對導航的認知需求降低，可能會導致他們沒有尋路能力</a:t>
            </a:r>
            <a:r>
              <a:rPr lang="it-IT" altLang="zh-TW" dirty="0"/>
              <a:t> (Fenech et al., 2010)</a:t>
            </a:r>
          </a:p>
          <a:p>
            <a:endParaRPr lang="it-IT" altLang="zh-TW" dirty="0"/>
          </a:p>
          <a:p>
            <a:r>
              <a:rPr lang="zh-TW" altLang="en-US" dirty="0"/>
              <a:t>與使用紙本地圖的駕駛員相比，使用傳統</a:t>
            </a:r>
            <a:r>
              <a:rPr lang="en-US" altLang="zh-TW" dirty="0"/>
              <a:t>PND</a:t>
            </a:r>
            <a:r>
              <a:rPr lang="zh-TW" altLang="en-US" dirty="0"/>
              <a:t>的駕駛員的空間認知水平較低，包含他們對環境的認知表徵</a:t>
            </a:r>
            <a:r>
              <a:rPr lang="en-US" altLang="zh-TW" dirty="0"/>
              <a:t>(</a:t>
            </a:r>
            <a:r>
              <a:rPr lang="en-US" altLang="zh-TW" dirty="0" err="1"/>
              <a:t>Dickmann</a:t>
            </a:r>
            <a:r>
              <a:rPr lang="en-US" altLang="zh-TW" dirty="0"/>
              <a:t>, 2012; Ishikawa &amp; Takahashi, 2013; </a:t>
            </a:r>
            <a:r>
              <a:rPr lang="en-US" altLang="zh-TW" dirty="0" err="1"/>
              <a:t>Münzer</a:t>
            </a:r>
            <a:r>
              <a:rPr lang="en-US" altLang="zh-TW" dirty="0"/>
              <a:t> et al., 2012; </a:t>
            </a:r>
            <a:r>
              <a:rPr lang="en-US" altLang="zh-TW" dirty="0" err="1"/>
              <a:t>Rizzardo</a:t>
            </a:r>
            <a:r>
              <a:rPr lang="en-US" altLang="zh-TW" dirty="0"/>
              <a:t> et al., 2013; Waters &amp;</a:t>
            </a:r>
            <a:r>
              <a:rPr lang="zh-TW" altLang="en-US" dirty="0"/>
              <a:t> </a:t>
            </a:r>
            <a:r>
              <a:rPr lang="en-US" altLang="zh-TW" dirty="0"/>
              <a:t>Winter, 2011)</a:t>
            </a:r>
          </a:p>
          <a:p>
            <a:endParaRPr lang="en-US" altLang="zh-TW" dirty="0"/>
          </a:p>
          <a:p>
            <a:r>
              <a:rPr lang="zh-TW" altLang="en-US" dirty="0"/>
              <a:t>高度使用</a:t>
            </a:r>
            <a:r>
              <a:rPr lang="en-US" altLang="zh-TW" dirty="0"/>
              <a:t>PND</a:t>
            </a:r>
            <a:r>
              <a:rPr lang="zh-TW" altLang="en-US" dirty="0"/>
              <a:t>會產生依賴性，會對空間記憶產生負面的影響</a:t>
            </a:r>
            <a:r>
              <a:rPr lang="en-US" altLang="zh-TW" dirty="0"/>
              <a:t> (</a:t>
            </a:r>
            <a:r>
              <a:rPr lang="en-US" altLang="zh-TW" dirty="0" err="1"/>
              <a:t>Dahmani</a:t>
            </a:r>
            <a:r>
              <a:rPr lang="en-US" altLang="zh-TW" dirty="0"/>
              <a:t> &amp; </a:t>
            </a:r>
            <a:r>
              <a:rPr lang="en-US" altLang="zh-TW" dirty="0" err="1"/>
              <a:t>Bohbot</a:t>
            </a:r>
            <a:r>
              <a:rPr lang="en-US" altLang="zh-TW" dirty="0"/>
              <a:t>, 2020)</a:t>
            </a:r>
          </a:p>
          <a:p>
            <a:endParaRPr lang="en-US" altLang="zh-TW" dirty="0"/>
          </a:p>
          <a:p>
            <a:r>
              <a:rPr lang="zh-TW" altLang="en-US" dirty="0"/>
              <a:t>這表明，任何導航輔助方式都必須讓駕駛員付出一定程度的努力，才能發展出穩健的空間認知水平，且導航輔助系統之間的差異可能會無意中影響駕駛員的路線學習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801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u="none" dirty="0"/>
              <a:t>紙本需要自己主動導航、更需注意力集中</a:t>
            </a:r>
            <a:endParaRPr lang="en-US" altLang="zh-TW" u="none" dirty="0"/>
          </a:p>
          <a:p>
            <a:r>
              <a:rPr lang="en-US" altLang="zh-TW" u="none" dirty="0"/>
              <a:t>PND</a:t>
            </a:r>
            <a:r>
              <a:rPr lang="zh-TW" altLang="en-US" u="none" dirty="0"/>
              <a:t>有自動導航，且能自動定位在空間中地位置</a:t>
            </a:r>
            <a:endParaRPr lang="en-US" altLang="zh-TW" u="none" dirty="0"/>
          </a:p>
          <a:p>
            <a:r>
              <a:rPr lang="en-US" altLang="zh-TW" u="none" dirty="0"/>
              <a:t>AR</a:t>
            </a:r>
            <a:r>
              <a:rPr lang="zh-TW" altLang="en-US" u="none" dirty="0"/>
              <a:t> </a:t>
            </a:r>
            <a:r>
              <a:rPr lang="en-US" altLang="zh-TW" u="none" dirty="0"/>
              <a:t>HUD</a:t>
            </a:r>
            <a:r>
              <a:rPr lang="zh-TW" altLang="en-US" u="none" dirty="0"/>
              <a:t> 將導航結合到環境中並增強了注意力，表明增強路線學習的潛力</a:t>
            </a:r>
            <a:endParaRPr lang="en-US" altLang="zh-TW" u="none" dirty="0"/>
          </a:p>
          <a:p>
            <a:endParaRPr lang="en-US" altLang="zh-TW" u="none" dirty="0"/>
          </a:p>
          <a:p>
            <a:r>
              <a:rPr lang="zh-TW" altLang="en-US" dirty="0"/>
              <a:t>目的 </a:t>
            </a:r>
            <a:r>
              <a:rPr lang="en-US" altLang="zh-TW" dirty="0"/>
              <a:t>:</a:t>
            </a:r>
            <a:r>
              <a:rPr lang="zh-TW" altLang="en-US" dirty="0"/>
              <a:t> 利用模擬駕駛任務來比較紙本地圖、電子地圖</a:t>
            </a:r>
            <a:r>
              <a:rPr lang="en-US" altLang="zh-TW" dirty="0"/>
              <a:t>(E-map)</a:t>
            </a:r>
            <a:r>
              <a:rPr lang="zh-TW" altLang="en-US" dirty="0"/>
              <a:t>及</a:t>
            </a:r>
            <a:r>
              <a:rPr lang="en-US" altLang="zh-TW" dirty="0"/>
              <a:t>AR HUD</a:t>
            </a:r>
            <a:r>
              <a:rPr lang="zh-TW" altLang="en-US" dirty="0"/>
              <a:t>導航輔助系統的影響</a:t>
            </a:r>
            <a:endParaRPr lang="en-US" altLang="zh-TW" dirty="0"/>
          </a:p>
          <a:p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假設 </a:t>
            </a:r>
            <a:r>
              <a:rPr lang="en-US" altLang="zh-TW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</a:t>
            </a:r>
            <a:r>
              <a:rPr lang="zh-TW" altLang="en-US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在駕駛行為方面，</a:t>
            </a:r>
            <a:r>
              <a:rPr lang="en-US" altLang="zh-TW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AR</a:t>
            </a:r>
            <a:r>
              <a:rPr lang="zh-TW" altLang="en-US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的駕駛行為最佳，而紙本的駕駛行為最差</a:t>
            </a:r>
            <a:endParaRPr lang="en-US" altLang="zh-TW" sz="12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假設 </a:t>
            </a:r>
            <a:r>
              <a:rPr lang="en-US" altLang="zh-TW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</a:t>
            </a:r>
            <a:r>
              <a:rPr lang="zh-TW" altLang="en-US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在路線學習方面，</a:t>
            </a:r>
            <a:r>
              <a:rPr lang="en-US" altLang="zh-TW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AR</a:t>
            </a:r>
            <a:r>
              <a:rPr lang="zh-TW" altLang="en-US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優於</a:t>
            </a:r>
            <a:r>
              <a:rPr lang="en-US" altLang="zh-TW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E-map</a:t>
            </a:r>
            <a:r>
              <a:rPr lang="zh-TW" altLang="en-US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，紙本優於</a:t>
            </a:r>
            <a:r>
              <a:rPr lang="en-US" altLang="zh-TW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AR</a:t>
            </a:r>
            <a:r>
              <a:rPr lang="zh-TW" altLang="en-US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和</a:t>
            </a:r>
            <a:r>
              <a:rPr lang="en-US" altLang="zh-TW" sz="1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E-map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0029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North-up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99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19.40%</a:t>
            </a:r>
            <a:r>
              <a:rPr lang="zh-TW" altLang="en-US" dirty="0"/>
              <a:t> 黑人</a:t>
            </a:r>
            <a:endParaRPr lang="en-US" altLang="zh-TW" dirty="0"/>
          </a:p>
          <a:p>
            <a:r>
              <a:rPr lang="en-US" altLang="zh-TW" dirty="0"/>
              <a:t>67.70%</a:t>
            </a:r>
            <a:r>
              <a:rPr lang="zh-TW" altLang="en-US" dirty="0"/>
              <a:t> 白人</a:t>
            </a:r>
            <a:endParaRPr lang="en-US" altLang="zh-TW" dirty="0"/>
          </a:p>
          <a:p>
            <a:r>
              <a:rPr lang="en-US" altLang="zh-TW" dirty="0"/>
              <a:t>9.70%</a:t>
            </a:r>
            <a:r>
              <a:rPr lang="zh-TW" altLang="en-US" dirty="0"/>
              <a:t> 西班牙</a:t>
            </a:r>
            <a:r>
              <a:rPr lang="en-US" altLang="zh-TW" dirty="0"/>
              <a:t>/</a:t>
            </a:r>
            <a:r>
              <a:rPr lang="zh-TW" altLang="en-US" dirty="0"/>
              <a:t>拉丁裔</a:t>
            </a:r>
            <a:endParaRPr lang="en-US" altLang="zh-TW" dirty="0"/>
          </a:p>
          <a:p>
            <a:r>
              <a:rPr lang="en-US" altLang="zh-TW" dirty="0"/>
              <a:t>1.60%</a:t>
            </a:r>
            <a:r>
              <a:rPr lang="zh-TW" altLang="en-US" dirty="0"/>
              <a:t> 亞裔</a:t>
            </a:r>
            <a:r>
              <a:rPr lang="en-US" altLang="zh-TW" dirty="0"/>
              <a:t>/</a:t>
            </a:r>
            <a:r>
              <a:rPr lang="zh-TW" altLang="en-US" dirty="0"/>
              <a:t>太平洋島民</a:t>
            </a:r>
            <a:endParaRPr lang="en-US" altLang="zh-TW" dirty="0"/>
          </a:p>
          <a:p>
            <a:r>
              <a:rPr lang="en-US" altLang="zh-TW" dirty="0"/>
              <a:t>1.60%</a:t>
            </a:r>
            <a:r>
              <a:rPr lang="zh-TW" altLang="en-US" dirty="0"/>
              <a:t> 其他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3482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縱覽知識</a:t>
            </a:r>
            <a:r>
              <a:rPr lang="en-US" altLang="zh-TW" dirty="0"/>
              <a:t>(survey knowledge)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r>
              <a:rPr lang="zh-TW" altLang="en-US" dirty="0"/>
              <a:t> 尋路者在腦中已建立起如同地圖的空間網絡，已經完全了解環境中每個物件的方位與自己所在的相對位置，使得尋路者可以在尋路的過程中做決策並選擇出適當的路徑，以順利抵達終點</a:t>
            </a:r>
            <a:endParaRPr lang="en-US" altLang="zh-TW" dirty="0"/>
          </a:p>
          <a:p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/>
              <a:t>練習完後，進行三種導航設備的模擬</a:t>
            </a:r>
            <a:r>
              <a:rPr lang="en-US" altLang="zh-TW" sz="1200" dirty="0"/>
              <a:t>(</a:t>
            </a:r>
            <a:r>
              <a:rPr lang="zh-TW" altLang="en-US" sz="1200" dirty="0"/>
              <a:t>以拉丁方設計排序</a:t>
            </a:r>
            <a:r>
              <a:rPr lang="en-US" altLang="zh-TW" sz="1200" dirty="0"/>
              <a:t>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933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感官效率 </a:t>
            </a:r>
            <a:r>
              <a:rPr lang="en-US" altLang="zh-TW" dirty="0"/>
              <a:t>:</a:t>
            </a:r>
            <a:r>
              <a:rPr lang="zh-TW" altLang="en-US" dirty="0"/>
              <a:t> 一個人使用感官接觸環境的能力 </a:t>
            </a:r>
            <a:r>
              <a:rPr lang="en-US" altLang="zh-TW" dirty="0"/>
              <a:t>(0~1.0)</a:t>
            </a:r>
            <a:r>
              <a:rPr lang="zh-TW" altLang="en-US" dirty="0"/>
              <a:t> 越高越好</a:t>
            </a:r>
            <a:endParaRPr lang="en-US" altLang="zh-TW" dirty="0"/>
          </a:p>
          <a:p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縱覽知識</a:t>
            </a:r>
            <a:r>
              <a:rPr lang="en-US" altLang="zh-TW" dirty="0"/>
              <a:t>(survey knowledge)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r>
              <a:rPr lang="zh-TW" altLang="en-US" dirty="0"/>
              <a:t> 尋路者在腦中已建立起如同地圖的空間網絡，已經完全了解環境中每個物件的方位與自己所在的相對位置，使得尋路者可以在尋路的過程中決策並選擇出適當的路徑、確定前進的方向，有助於尋路者順利抵達終點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90CF-BEF1-4481-B716-93D6AFF9633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147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B87C6B-FF6E-88C6-C996-6CB1D659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169109-D884-8E9F-7BD3-0E5406EB4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0BF297-01A7-4A91-7E18-A4EDD740F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58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750BFB-6494-4F91-85ED-566CF6C79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F77130F-3C14-E0EA-C7CD-E93FAB186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C01125-60AC-8531-A3BD-FD22A20F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14EA45-756A-4095-19DA-7A78483B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714B90-8CA9-512B-21D0-1A8A553A8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613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485D9B5-D1FF-020F-401F-8D632A1B7B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793FAE6-BACA-1262-53D2-FEED70BC3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C24930-3C9C-4594-B149-52AE59FAA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EA4CBB0-254C-B989-3207-EA309FC0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F02EED-E5B8-2F46-3F54-E3D86B3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01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52E1E0-8D8D-547C-4445-2BC547770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87C1BE-9570-ED1F-17B2-468D4C68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C36CF3-B15D-CBA8-355C-BE4E2FA0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A425AC8-CA98-1FC5-9B61-8CF4E288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FE2C5D-7415-4EE7-C8AF-FFEAB365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84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C1C5B1-FB0A-A4CA-FF8D-D33E3E76D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F33941-A1C9-16E1-29BF-22B019525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E35BC8-8EBC-984E-8260-EC64A0760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737044-5D0F-0728-7E9B-833CA5A34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87E685-B7D0-48EE-F5FB-8669E35F9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64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BD8582-4E59-2ACF-7615-D39F244BE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5BCA6A-2E10-2B1A-CF25-6DA511CBE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26A21E1-A84B-422E-F8E3-AB73C89D2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82701E6-9F69-58CF-DF90-B5D07F4B4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EBBA545-C896-F23F-2805-0A560AA2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F023AF6-585E-24FA-FF9D-8D8FE820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96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F2D7B1-D12D-5FC8-3074-A013E27F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D5794F-1054-3411-3B32-CF6332301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864E50E-6B9A-8D1E-A6AA-5962C5D50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996BC3F-6EA9-8629-B069-6A3C05D49F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2BFC8A6-7F6D-6247-A46A-C557ADD1B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91DDBF9-B38C-1537-358A-00CFA3A8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14250EC-5B1A-C63A-AFCD-4995A585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506031B-0A9C-0971-51BE-1E73BD8D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35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3B8962-1039-ABDA-A99B-D2220D0AE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F7BEC44-D8A0-AD4E-114E-D9349ECE8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0A4201A-252D-2515-D0B5-59FB5ECA4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8C2BB35-5A02-E00F-D184-DEC50FB9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21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AA5323D-F9B4-6077-DD02-D4E6A873E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5980BE8-BA00-A9B7-2918-0B852F468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555A76F-F78D-96EA-64FD-C8A9187FC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89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E33CCC-FB81-A52E-C854-BC2C95FFD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A33723-2651-BC99-04D9-FD5E9ECE4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3A26427-311D-2D65-94FD-0DD20E0AE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B8E52C-28DD-F18B-8B71-62792BBF4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0C2C63-FB0B-F1B9-60C2-9B6C079D1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68C8540-7CA9-8BBB-28D0-1A1F4FCB7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3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1C65E6-77CA-B077-A5A2-644FEE554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B928D32-AC77-A962-8B17-23473DD32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1F6F2D6-4F96-1B13-689F-4FB12EEE5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51231AB-8422-BFA0-A4D1-A3837EF23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43E9F20-C9D8-9287-9568-F2895D5AD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52F5F14-B447-526A-FF76-18160B61B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18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0E5FF7-0177-84D0-25CB-42AB67CFF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A7058-8E1A-4A1F-90EF-52D237DC83C2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79B667-9097-0C20-9F6E-1FC28510D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AD175A-A3B3-6130-0432-267CC9D73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BFD7E-C708-44AE-8CFF-06637FEA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04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 圖案 4">
            <a:extLst>
              <a:ext uri="{FF2B5EF4-FFF2-40B4-BE49-F238E27FC236}">
                <a16:creationId xmlns:a16="http://schemas.microsoft.com/office/drawing/2014/main" id="{085788E4-AAD9-62FD-26EB-6425D31D0797}"/>
              </a:ext>
            </a:extLst>
          </p:cNvPr>
          <p:cNvSpPr/>
          <p:nvPr/>
        </p:nvSpPr>
        <p:spPr>
          <a:xfrm rot="5400000" flipH="1" flipV="1">
            <a:off x="10207559" y="4990290"/>
            <a:ext cx="1313234" cy="1789889"/>
          </a:xfrm>
          <a:prstGeom prst="corner">
            <a:avLst>
              <a:gd name="adj1" fmla="val 23812"/>
              <a:gd name="adj2" fmla="val 2154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L 圖案 5">
            <a:extLst>
              <a:ext uri="{FF2B5EF4-FFF2-40B4-BE49-F238E27FC236}">
                <a16:creationId xmlns:a16="http://schemas.microsoft.com/office/drawing/2014/main" id="{F9AA07FA-1493-52CF-1D1B-2A5BD514891B}"/>
              </a:ext>
            </a:extLst>
          </p:cNvPr>
          <p:cNvSpPr/>
          <p:nvPr/>
        </p:nvSpPr>
        <p:spPr>
          <a:xfrm rot="16200000" flipV="1">
            <a:off x="671209" y="4990290"/>
            <a:ext cx="1313234" cy="1789889"/>
          </a:xfrm>
          <a:prstGeom prst="corner">
            <a:avLst>
              <a:gd name="adj1" fmla="val 23812"/>
              <a:gd name="adj2" fmla="val 2154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L 圖案 3">
            <a:extLst>
              <a:ext uri="{FF2B5EF4-FFF2-40B4-BE49-F238E27FC236}">
                <a16:creationId xmlns:a16="http://schemas.microsoft.com/office/drawing/2014/main" id="{3FB60EE0-90D4-BC83-2812-7AFD51B7138B}"/>
              </a:ext>
            </a:extLst>
          </p:cNvPr>
          <p:cNvSpPr/>
          <p:nvPr/>
        </p:nvSpPr>
        <p:spPr>
          <a:xfrm rot="5400000">
            <a:off x="671209" y="77821"/>
            <a:ext cx="1313234" cy="1789889"/>
          </a:xfrm>
          <a:prstGeom prst="corner">
            <a:avLst>
              <a:gd name="adj1" fmla="val 23812"/>
              <a:gd name="adj2" fmla="val 2154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L 圖案 6">
            <a:extLst>
              <a:ext uri="{FF2B5EF4-FFF2-40B4-BE49-F238E27FC236}">
                <a16:creationId xmlns:a16="http://schemas.microsoft.com/office/drawing/2014/main" id="{5C14A82B-6D2B-A5E3-EA23-26A7DF952492}"/>
              </a:ext>
            </a:extLst>
          </p:cNvPr>
          <p:cNvSpPr/>
          <p:nvPr/>
        </p:nvSpPr>
        <p:spPr>
          <a:xfrm rot="16200000" flipH="1">
            <a:off x="10207559" y="77821"/>
            <a:ext cx="1313234" cy="1789889"/>
          </a:xfrm>
          <a:prstGeom prst="corner">
            <a:avLst>
              <a:gd name="adj1" fmla="val 23812"/>
              <a:gd name="adj2" fmla="val 2154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FC5FC9D-870F-2463-DCDE-75A089E1ABE4}"/>
              </a:ext>
            </a:extLst>
          </p:cNvPr>
          <p:cNvSpPr txBox="1"/>
          <p:nvPr/>
        </p:nvSpPr>
        <p:spPr>
          <a:xfrm>
            <a:off x="468283" y="1006018"/>
            <a:ext cx="11255433" cy="2177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4800" b="1" dirty="0"/>
              <a:t>Route learning with augmented reality navigation aids</a:t>
            </a:r>
            <a:endParaRPr lang="zh-TW" altLang="en-US" sz="4800" b="1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ABA1D58-91BB-2344-32F5-4CE5197F3F00}"/>
              </a:ext>
            </a:extLst>
          </p:cNvPr>
          <p:cNvSpPr txBox="1"/>
          <p:nvPr/>
        </p:nvSpPr>
        <p:spPr>
          <a:xfrm>
            <a:off x="2412939" y="3348508"/>
            <a:ext cx="7366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使用擴增實境輔助導航進行路線學習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AECBE27F-DCBA-AD38-766E-0190CB184B82}"/>
              </a:ext>
            </a:extLst>
          </p:cNvPr>
          <p:cNvSpPr txBox="1"/>
          <p:nvPr/>
        </p:nvSpPr>
        <p:spPr>
          <a:xfrm>
            <a:off x="707721" y="4555370"/>
            <a:ext cx="10776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/>
              <a:t>期刊 </a:t>
            </a:r>
            <a:r>
              <a:rPr lang="en-US" altLang="zh-TW" sz="2000" b="1" dirty="0"/>
              <a:t>:</a:t>
            </a:r>
            <a:r>
              <a:rPr lang="zh-TW" altLang="en-US" sz="2000" b="1" dirty="0"/>
              <a:t> </a:t>
            </a:r>
            <a:r>
              <a:rPr lang="en-US" altLang="zh-TW" sz="2000" b="1" dirty="0"/>
              <a:t>Transportation Research Part F:</a:t>
            </a:r>
            <a:r>
              <a:rPr lang="zh-TW" altLang="en-US" sz="2000" b="1" dirty="0"/>
              <a:t> </a:t>
            </a:r>
            <a:r>
              <a:rPr lang="en-US" altLang="zh-TW" sz="2000" b="1" dirty="0"/>
              <a:t>Psychology and </a:t>
            </a:r>
            <a:r>
              <a:rPr lang="en-US" altLang="zh-TW" sz="2000" b="1" dirty="0" err="1"/>
              <a:t>Behaviour</a:t>
            </a:r>
            <a:r>
              <a:rPr lang="zh-TW" altLang="en-US" sz="2000" b="1" dirty="0"/>
              <a:t> </a:t>
            </a:r>
            <a:r>
              <a:rPr lang="en-US" altLang="zh-TW" sz="2000" b="1" dirty="0"/>
              <a:t>88(2022)</a:t>
            </a:r>
            <a:r>
              <a:rPr lang="zh-TW" altLang="en-US" sz="2000" b="1" dirty="0"/>
              <a:t> </a:t>
            </a:r>
            <a:r>
              <a:rPr lang="en-US" altLang="zh-TW" sz="2000" b="1" dirty="0"/>
              <a:t>132-140</a:t>
            </a:r>
            <a:endParaRPr lang="zh-TW" altLang="en-US" sz="2000" b="1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1F30D0A3-BBEF-9B2B-1252-38841C8BC170}"/>
              </a:ext>
            </a:extLst>
          </p:cNvPr>
          <p:cNvSpPr txBox="1"/>
          <p:nvPr/>
        </p:nvSpPr>
        <p:spPr>
          <a:xfrm>
            <a:off x="707721" y="5104740"/>
            <a:ext cx="10776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/>
              <a:t>作者 </a:t>
            </a:r>
            <a:r>
              <a:rPr lang="en-US" altLang="zh-TW" sz="2000" b="1" dirty="0"/>
              <a:t>:</a:t>
            </a:r>
            <a:r>
              <a:rPr lang="zh-TW" altLang="en-US" sz="2000" b="1" dirty="0"/>
              <a:t> </a:t>
            </a:r>
            <a:r>
              <a:rPr lang="en-US" altLang="zh-TW" sz="2000" b="1" dirty="0"/>
              <a:t>Zachary F. </a:t>
            </a:r>
            <a:r>
              <a:rPr lang="en-US" altLang="zh-TW" sz="2000" b="1" dirty="0" err="1"/>
              <a:t>Yount</a:t>
            </a:r>
            <a:r>
              <a:rPr lang="zh-TW" altLang="en-US" sz="2000" b="1" dirty="0"/>
              <a:t> </a:t>
            </a:r>
            <a:r>
              <a:rPr lang="en-US" altLang="zh-TW" sz="2000" b="1" dirty="0"/>
              <a:t>, Steven J. </a:t>
            </a:r>
            <a:r>
              <a:rPr lang="en-US" altLang="zh-TW" sz="2000" b="1" dirty="0" err="1"/>
              <a:t>Kass</a:t>
            </a:r>
            <a:r>
              <a:rPr lang="en-US" altLang="zh-TW" sz="2000" b="1" dirty="0"/>
              <a:t>, James E. Arruda</a:t>
            </a:r>
            <a:endParaRPr lang="zh-TW" altLang="en-US" sz="2000" b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B09B93D6-A771-E106-D441-721829D864A1}"/>
              </a:ext>
            </a:extLst>
          </p:cNvPr>
          <p:cNvSpPr txBox="1"/>
          <p:nvPr/>
        </p:nvSpPr>
        <p:spPr>
          <a:xfrm>
            <a:off x="8179340" y="6174992"/>
            <a:ext cx="1789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/>
              <a:t>學生 </a:t>
            </a:r>
            <a:r>
              <a:rPr lang="en-US" altLang="zh-TW" sz="2000" b="1" dirty="0"/>
              <a:t>:</a:t>
            </a:r>
            <a:r>
              <a:rPr lang="zh-TW" altLang="en-US" sz="2000" b="1" dirty="0"/>
              <a:t> 宋錦玉</a:t>
            </a:r>
          </a:p>
        </p:txBody>
      </p:sp>
    </p:spTree>
    <p:extLst>
      <p:ext uri="{BB962C8B-B14F-4D97-AF65-F5344CB8AC3E}">
        <p14:creationId xmlns:p14="http://schemas.microsoft.com/office/powerpoint/2010/main" val="235430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12985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Result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78DBE5D2-7D11-F7C9-DC80-E3D5087ADCDD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駕駛行為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表格 6">
                <a:extLst>
                  <a:ext uri="{FF2B5EF4-FFF2-40B4-BE49-F238E27FC236}">
                    <a16:creationId xmlns:a16="http://schemas.microsoft.com/office/drawing/2014/main" id="{1AB4A1A3-2EAE-FA83-889D-0CFAEECD53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0481721"/>
                  </p:ext>
                </p:extLst>
              </p:nvPr>
            </p:nvGraphicFramePr>
            <p:xfrm>
              <a:off x="435336" y="1005702"/>
              <a:ext cx="11321327" cy="5222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30463">
                      <a:extLst>
                        <a:ext uri="{9D8B030D-6E8A-4147-A177-3AD203B41FA5}">
                          <a16:colId xmlns:a16="http://schemas.microsoft.com/office/drawing/2014/main" val="3832423349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141957440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3431721338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2144355296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406259787"/>
                        </a:ext>
                      </a:extLst>
                    </a:gridCol>
                    <a:gridCol w="963613">
                      <a:extLst>
                        <a:ext uri="{9D8B030D-6E8A-4147-A177-3AD203B41FA5}">
                          <a16:colId xmlns:a16="http://schemas.microsoft.com/office/drawing/2014/main" val="1130986882"/>
                        </a:ext>
                      </a:extLst>
                    </a:gridCol>
                    <a:gridCol w="1035050">
                      <a:extLst>
                        <a:ext uri="{9D8B030D-6E8A-4147-A177-3AD203B41FA5}">
                          <a16:colId xmlns:a16="http://schemas.microsoft.com/office/drawing/2014/main" val="3282433189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3089410361"/>
                        </a:ext>
                      </a:extLst>
                    </a:gridCol>
                    <a:gridCol w="1514475">
                      <a:extLst>
                        <a:ext uri="{9D8B030D-6E8A-4147-A177-3AD203B41FA5}">
                          <a16:colId xmlns:a16="http://schemas.microsoft.com/office/drawing/2014/main" val="169959503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910509429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檢測 </a:t>
                          </a:r>
                          <a:r>
                            <a:rPr lang="en-US" altLang="zh-TW" sz="2000" b="0" dirty="0"/>
                            <a:t>(n=62)</a:t>
                          </a:r>
                          <a:endParaRPr lang="zh-TW" altLang="en-US" sz="20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紙本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E-</a:t>
                          </a:r>
                          <a:r>
                            <a:rPr lang="zh-TW" altLang="en-US" sz="2000" b="0" dirty="0"/>
                            <a:t> </a:t>
                          </a:r>
                          <a:r>
                            <a:rPr lang="en-US" altLang="zh-TW" sz="2000" b="0" dirty="0"/>
                            <a:t>map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AR-HUD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𝑑𝑓</m:t>
                                </m:r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TW" altLang="en-US" sz="2000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629211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241961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良好的訊號操作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3.65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4.45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4.69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18.29***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0.23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388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不良和遺漏的訊號操作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4.63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3.90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3.84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2.32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3.68*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9272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跨越中心線及道路偏移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5.55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2.24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5.56 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5.79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0.49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1.55 , 94.36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>
                              <a:effectLst/>
                            </a:rPr>
                            <a:t>0.01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33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總碰撞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0.05 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0.28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>
                              <a:effectLst/>
                            </a:rPr>
                            <a:t>1.29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1.72 , 105.01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12665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總駕駛時間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324.41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50.54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322.61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47.42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311.40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41.90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5.17**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9563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訊號使用不佳</a:t>
                          </a:r>
                          <a:r>
                            <a:rPr lang="en-US" altLang="zh-TW" sz="1800" dirty="0">
                              <a:effectLst/>
                            </a:rPr>
                            <a:t>(</a:t>
                          </a:r>
                          <a:r>
                            <a:rPr lang="zh-TW" altLang="en-US" sz="1800" dirty="0">
                              <a:effectLst/>
                            </a:rPr>
                            <a:t>轉彎</a:t>
                          </a:r>
                          <a:r>
                            <a:rPr lang="en-US" altLang="zh-TW" sz="1800" dirty="0">
                              <a:effectLst/>
                            </a:rPr>
                            <a:t>)</a:t>
                          </a:r>
                          <a:endParaRPr lang="zh-TW" alt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0.66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0.90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0.58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0.82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800" dirty="0">
                              <a:effectLst/>
                            </a:rPr>
                            <a:t>0.31</a:t>
                          </a:r>
                          <a:r>
                            <a:rPr lang="en-US" sz="1800" baseline="30000" dirty="0">
                              <a:effectLst/>
                            </a:rPr>
                            <a:t>b</a:t>
                          </a:r>
                          <a:endParaRPr 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0.53</a:t>
                          </a:r>
                          <a:endParaRPr 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>
                              <a:effectLst/>
                            </a:rPr>
                            <a:t>5.41**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>
                              <a:effectLst/>
                            </a:rPr>
                            <a:t>0.08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4919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訊號使用不佳</a:t>
                          </a:r>
                          <a:r>
                            <a:rPr lang="en-US" altLang="zh-TW" sz="1800" dirty="0">
                              <a:effectLst/>
                            </a:rPr>
                            <a:t>(</a:t>
                          </a:r>
                          <a:r>
                            <a:rPr lang="zh-TW" altLang="en-US" sz="1800" dirty="0">
                              <a:effectLst/>
                            </a:rPr>
                            <a:t>變道</a:t>
                          </a:r>
                          <a:r>
                            <a:rPr lang="en-US" altLang="zh-TW" sz="1800" dirty="0">
                              <a:effectLst/>
                            </a:rPr>
                            <a:t>)</a:t>
                          </a:r>
                          <a:endParaRPr lang="zh-TW" alt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1.13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1.79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7.14**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0.10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010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超速次數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3.48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1.82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3.45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2.07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3.76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872072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超速行駛時間百分比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18.46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10.53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19.21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11.69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19.67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11.83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0.61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>
                              <a:effectLst/>
                            </a:rPr>
                            <a:t>0.01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132652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超速行駛距離百分比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15.31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28.54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16.68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28.29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16.46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971833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轉向錯誤次數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0.90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0.08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0.45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28.20***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1.2 , 73.42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0.32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7945512"/>
                      </a:ext>
                    </a:extLst>
                  </a:tr>
                  <a:tr h="26855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錯過站點次數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1.43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2.55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1.54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2.27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1.13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416054792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表格 6">
                <a:extLst>
                  <a:ext uri="{FF2B5EF4-FFF2-40B4-BE49-F238E27FC236}">
                    <a16:creationId xmlns:a16="http://schemas.microsoft.com/office/drawing/2014/main" id="{1AB4A1A3-2EAE-FA83-889D-0CFAEECD53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0481721"/>
                  </p:ext>
                </p:extLst>
              </p:nvPr>
            </p:nvGraphicFramePr>
            <p:xfrm>
              <a:off x="435336" y="1005702"/>
              <a:ext cx="11321327" cy="5222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30463">
                      <a:extLst>
                        <a:ext uri="{9D8B030D-6E8A-4147-A177-3AD203B41FA5}">
                          <a16:colId xmlns:a16="http://schemas.microsoft.com/office/drawing/2014/main" val="3832423349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141957440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3431721338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2144355296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406259787"/>
                        </a:ext>
                      </a:extLst>
                    </a:gridCol>
                    <a:gridCol w="963613">
                      <a:extLst>
                        <a:ext uri="{9D8B030D-6E8A-4147-A177-3AD203B41FA5}">
                          <a16:colId xmlns:a16="http://schemas.microsoft.com/office/drawing/2014/main" val="1130986882"/>
                        </a:ext>
                      </a:extLst>
                    </a:gridCol>
                    <a:gridCol w="1035050">
                      <a:extLst>
                        <a:ext uri="{9D8B030D-6E8A-4147-A177-3AD203B41FA5}">
                          <a16:colId xmlns:a16="http://schemas.microsoft.com/office/drawing/2014/main" val="3282433189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3089410361"/>
                        </a:ext>
                      </a:extLst>
                    </a:gridCol>
                    <a:gridCol w="1514475">
                      <a:extLst>
                        <a:ext uri="{9D8B030D-6E8A-4147-A177-3AD203B41FA5}">
                          <a16:colId xmlns:a16="http://schemas.microsoft.com/office/drawing/2014/main" val="169959503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910509429"/>
                        </a:ext>
                      </a:extLst>
                    </a:gridCol>
                  </a:tblGrid>
                  <a:tr h="3962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檢測 </a:t>
                          </a:r>
                          <a:r>
                            <a:rPr lang="en-US" altLang="zh-TW" sz="2000" b="0" dirty="0"/>
                            <a:t>(n=62)</a:t>
                          </a:r>
                          <a:endParaRPr lang="zh-TW" altLang="en-US" sz="20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紙本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E-</a:t>
                          </a:r>
                          <a:r>
                            <a:rPr lang="zh-TW" altLang="en-US" sz="2000" b="0" dirty="0"/>
                            <a:t> </a:t>
                          </a:r>
                          <a:r>
                            <a:rPr lang="en-US" altLang="zh-TW" sz="2000" b="0" dirty="0"/>
                            <a:t>map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AR-HUD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767442" t="-3846" r="-214535" b="-573077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99197" t="-3846" r="-48193" b="-573077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475424" t="-3846" r="-1695" b="-57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6292116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241961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良好的訊號操作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3.65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4.45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4.69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18.29***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0.23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388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不良和遺漏的訊號操作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4.63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3.90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3.84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2.32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3.68*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9272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跨越中心線及道路偏移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5.55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2.24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5.56 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5.79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0.49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1.55 , 94.36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>
                              <a:effectLst/>
                            </a:rPr>
                            <a:t>0.01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33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總碰撞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0.05 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0.28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>
                              <a:effectLst/>
                            </a:rPr>
                            <a:t>1.29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1.72 , 105.01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12665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總駕駛時間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324.41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50.54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322.61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47.42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311.40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41.90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5.17**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9563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訊號使用不佳</a:t>
                          </a:r>
                          <a:r>
                            <a:rPr lang="en-US" altLang="zh-TW" sz="1800" dirty="0">
                              <a:effectLst/>
                            </a:rPr>
                            <a:t>(</a:t>
                          </a:r>
                          <a:r>
                            <a:rPr lang="zh-TW" altLang="en-US" sz="1800" dirty="0">
                              <a:effectLst/>
                            </a:rPr>
                            <a:t>轉彎</a:t>
                          </a:r>
                          <a:r>
                            <a:rPr lang="en-US" altLang="zh-TW" sz="1800" dirty="0">
                              <a:effectLst/>
                            </a:rPr>
                            <a:t>)</a:t>
                          </a:r>
                          <a:endParaRPr lang="zh-TW" alt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0.66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0.90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0.58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0.82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800" dirty="0">
                              <a:effectLst/>
                            </a:rPr>
                            <a:t>0.31</a:t>
                          </a:r>
                          <a:r>
                            <a:rPr lang="en-US" sz="1800" baseline="30000" dirty="0">
                              <a:effectLst/>
                            </a:rPr>
                            <a:t>b</a:t>
                          </a:r>
                          <a:endParaRPr 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0.53</a:t>
                          </a:r>
                          <a:endParaRPr 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>
                              <a:effectLst/>
                            </a:rPr>
                            <a:t>5.41**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>
                              <a:effectLst/>
                            </a:rPr>
                            <a:t>0.08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4919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訊號使用不佳</a:t>
                          </a:r>
                          <a:r>
                            <a:rPr lang="en-US" altLang="zh-TW" sz="1800" dirty="0">
                              <a:effectLst/>
                            </a:rPr>
                            <a:t>(</a:t>
                          </a:r>
                          <a:r>
                            <a:rPr lang="zh-TW" altLang="en-US" sz="1800" dirty="0">
                              <a:effectLst/>
                            </a:rPr>
                            <a:t>變道</a:t>
                          </a:r>
                          <a:r>
                            <a:rPr lang="en-US" altLang="zh-TW" sz="1800" dirty="0">
                              <a:effectLst/>
                            </a:rPr>
                            <a:t>)</a:t>
                          </a:r>
                          <a:endParaRPr lang="zh-TW" alt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1.13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1.79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7.14**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0.10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010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超速次數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3.48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1.82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3.45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2.07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3.76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872072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超速行駛時間百分比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18.46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10.53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19.21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11.69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19.67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11.83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0.61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>
                              <a:effectLst/>
                            </a:rPr>
                            <a:t>0.01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132652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超速行駛距離百分比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15.31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28.54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16.68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28.29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16.46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971833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轉向錯誤次數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0.90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0.08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0.45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28.20***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1.2 , 73.42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0.32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7945512"/>
                      </a:ext>
                    </a:extLst>
                  </a:tr>
                  <a:tr h="35052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錯過站點次數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1.43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2.55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1.54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2.27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1.13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416054792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49134077-0B8A-C43D-A10D-2E86B4A960D6}"/>
              </a:ext>
            </a:extLst>
          </p:cNvPr>
          <p:cNvSpPr txBox="1"/>
          <p:nvPr/>
        </p:nvSpPr>
        <p:spPr>
          <a:xfrm>
            <a:off x="435336" y="6363746"/>
            <a:ext cx="61681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/>
              <a:t>a</a:t>
            </a:r>
            <a:r>
              <a:rPr lang="zh-TW" altLang="en-US" sz="2000" dirty="0"/>
              <a:t>、</a:t>
            </a:r>
            <a:r>
              <a:rPr lang="en-US" altLang="zh-TW" sz="2000" dirty="0"/>
              <a:t>b</a:t>
            </a:r>
            <a:r>
              <a:rPr lang="zh-TW" altLang="en-US" sz="2000" dirty="0"/>
              <a:t>表示導航輔助設備的類型之事後比較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1679458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12985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Result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78DBE5D2-7D11-F7C9-DC80-E3D5087ADCDD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駕駛行為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55DCE99E-9700-D44F-2B84-CA2BD51E8166}"/>
              </a:ext>
            </a:extLst>
          </p:cNvPr>
          <p:cNvGrpSpPr/>
          <p:nvPr/>
        </p:nvGrpSpPr>
        <p:grpSpPr>
          <a:xfrm>
            <a:off x="231760" y="3348789"/>
            <a:ext cx="2133600" cy="545431"/>
            <a:chOff x="4652211" y="3288632"/>
            <a:chExt cx="2133600" cy="545431"/>
          </a:xfrm>
        </p:grpSpPr>
        <p:sp>
          <p:nvSpPr>
            <p:cNvPr id="7" name="矩形: 圓角 6">
              <a:extLst>
                <a:ext uri="{FF2B5EF4-FFF2-40B4-BE49-F238E27FC236}">
                  <a16:creationId xmlns:a16="http://schemas.microsoft.com/office/drawing/2014/main" id="{F5431ED2-27F4-39A5-6872-0E816B021051}"/>
                </a:ext>
              </a:extLst>
            </p:cNvPr>
            <p:cNvSpPr/>
            <p:nvPr/>
          </p:nvSpPr>
          <p:spPr>
            <a:xfrm>
              <a:off x="4652211" y="3288632"/>
              <a:ext cx="2133600" cy="545431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3A350888-E234-0DAE-77A6-DDC51693690A}"/>
                </a:ext>
              </a:extLst>
            </p:cNvPr>
            <p:cNvSpPr txBox="1"/>
            <p:nvPr/>
          </p:nvSpPr>
          <p:spPr>
            <a:xfrm>
              <a:off x="4728996" y="3361292"/>
              <a:ext cx="19800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000" b="1" dirty="0">
                  <a:solidFill>
                    <a:schemeClr val="bg1"/>
                  </a:solidFill>
                </a:rPr>
                <a:t>良好的訊號操作</a:t>
              </a:r>
            </a:p>
          </p:txBody>
        </p:sp>
      </p:grp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52402AC-0A73-3F4B-313E-5CECD5BDDE0E}"/>
              </a:ext>
            </a:extLst>
          </p:cNvPr>
          <p:cNvSpPr txBox="1"/>
          <p:nvPr/>
        </p:nvSpPr>
        <p:spPr>
          <a:xfrm>
            <a:off x="3485778" y="3140859"/>
            <a:ext cx="8236550" cy="961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/>
              <a:t>E-map</a:t>
            </a:r>
            <a:r>
              <a:rPr lang="zh-TW" altLang="en-US" sz="2000" dirty="0"/>
              <a:t>和</a:t>
            </a:r>
            <a:r>
              <a:rPr lang="en-US" altLang="zh-TW" sz="2000" dirty="0"/>
              <a:t>AR</a:t>
            </a:r>
            <a:r>
              <a:rPr lang="zh-TW" altLang="en-US" sz="2000" dirty="0"/>
              <a:t>之間的次數沒有顯著差異 </a:t>
            </a:r>
            <a:r>
              <a:rPr lang="en-US" altLang="zh-TW" sz="2000" dirty="0"/>
              <a:t>(p=0.50)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</a:rPr>
              <a:t>紙本地圖的次數明顯少於</a:t>
            </a:r>
            <a:r>
              <a:rPr lang="en-US" altLang="zh-TW" sz="2000" b="1" dirty="0">
                <a:solidFill>
                  <a:srgbClr val="C00000"/>
                </a:solidFill>
              </a:rPr>
              <a:t>E-map (p&lt;0.001)</a:t>
            </a:r>
            <a:r>
              <a:rPr lang="zh-TW" altLang="en-US" sz="2000" b="1" dirty="0">
                <a:solidFill>
                  <a:srgbClr val="C00000"/>
                </a:solidFill>
              </a:rPr>
              <a:t>和</a:t>
            </a:r>
            <a:r>
              <a:rPr lang="en-US" altLang="zh-TW" sz="2000" b="1" dirty="0">
                <a:solidFill>
                  <a:srgbClr val="C00000"/>
                </a:solidFill>
              </a:rPr>
              <a:t>AR-HUD (p&lt;0.001)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8E9E13E6-9F5D-E5E3-8FC5-3CA920948B78}"/>
              </a:ext>
            </a:extLst>
          </p:cNvPr>
          <p:cNvGrpSpPr/>
          <p:nvPr/>
        </p:nvGrpSpPr>
        <p:grpSpPr>
          <a:xfrm>
            <a:off x="231760" y="4912894"/>
            <a:ext cx="2880408" cy="545431"/>
            <a:chOff x="4652211" y="3288632"/>
            <a:chExt cx="2133600" cy="545431"/>
          </a:xfrm>
        </p:grpSpPr>
        <p:sp>
          <p:nvSpPr>
            <p:cNvPr id="12" name="矩形: 圓角 11">
              <a:extLst>
                <a:ext uri="{FF2B5EF4-FFF2-40B4-BE49-F238E27FC236}">
                  <a16:creationId xmlns:a16="http://schemas.microsoft.com/office/drawing/2014/main" id="{A5C817E9-F16D-E76B-E8DA-A57BFE9E6393}"/>
                </a:ext>
              </a:extLst>
            </p:cNvPr>
            <p:cNvSpPr/>
            <p:nvPr/>
          </p:nvSpPr>
          <p:spPr>
            <a:xfrm>
              <a:off x="4652211" y="3288632"/>
              <a:ext cx="2133600" cy="545431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34DEB9F1-32A2-87B1-A457-B65CC08668F8}"/>
                </a:ext>
              </a:extLst>
            </p:cNvPr>
            <p:cNvSpPr txBox="1"/>
            <p:nvPr/>
          </p:nvSpPr>
          <p:spPr>
            <a:xfrm>
              <a:off x="4728996" y="3361292"/>
              <a:ext cx="20366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000" b="1" dirty="0">
                  <a:solidFill>
                    <a:schemeClr val="bg1"/>
                  </a:solidFill>
                </a:rPr>
                <a:t>不良和遺漏的訊號操作</a:t>
              </a:r>
            </a:p>
          </p:txBody>
        </p:sp>
      </p:grp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A5806251-569D-69D6-22DF-21ED6C95652C}"/>
              </a:ext>
            </a:extLst>
          </p:cNvPr>
          <p:cNvSpPr txBox="1"/>
          <p:nvPr/>
        </p:nvSpPr>
        <p:spPr>
          <a:xfrm>
            <a:off x="3485778" y="4704964"/>
            <a:ext cx="5867312" cy="1422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dirty="0"/>
              <a:t>紙本和</a:t>
            </a:r>
            <a:r>
              <a:rPr lang="en-US" altLang="zh-TW" sz="2000" dirty="0"/>
              <a:t>AR</a:t>
            </a:r>
            <a:r>
              <a:rPr lang="zh-TW" altLang="en-US" sz="2000" dirty="0"/>
              <a:t>之間的次數沒有顯著差異 </a:t>
            </a:r>
            <a:r>
              <a:rPr lang="en-US" altLang="zh-TW" sz="2000" dirty="0"/>
              <a:t>(p=0.078)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/>
              <a:t>E-map</a:t>
            </a:r>
            <a:r>
              <a:rPr lang="zh-TW" altLang="en-US" sz="2000" dirty="0"/>
              <a:t>和</a:t>
            </a:r>
            <a:r>
              <a:rPr lang="en-US" altLang="zh-TW" sz="2000" dirty="0"/>
              <a:t>AR</a:t>
            </a:r>
            <a:r>
              <a:rPr lang="zh-TW" altLang="en-US" sz="2000" dirty="0"/>
              <a:t>之間的次數沒有顯著差異 </a:t>
            </a:r>
            <a:r>
              <a:rPr lang="en-US" altLang="zh-TW" sz="2000" dirty="0"/>
              <a:t>(p=1.00)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</a:rPr>
              <a:t>紙本的次數明顯多於</a:t>
            </a:r>
            <a:r>
              <a:rPr lang="en-US" altLang="zh-TW" sz="2000" b="1" dirty="0">
                <a:solidFill>
                  <a:srgbClr val="C00000"/>
                </a:solidFill>
              </a:rPr>
              <a:t>E-map</a:t>
            </a:r>
            <a:r>
              <a:rPr lang="zh-TW" altLang="en-US" sz="2000" b="1" dirty="0">
                <a:solidFill>
                  <a:srgbClr val="C00000"/>
                </a:solidFill>
              </a:rPr>
              <a:t> </a:t>
            </a:r>
            <a:r>
              <a:rPr lang="en-US" altLang="zh-TW" sz="2000" b="1" dirty="0">
                <a:solidFill>
                  <a:srgbClr val="C00000"/>
                </a:solidFill>
              </a:rPr>
              <a:t>(p&lt;0.05)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6" name="表格 6">
                <a:extLst>
                  <a:ext uri="{FF2B5EF4-FFF2-40B4-BE49-F238E27FC236}">
                    <a16:creationId xmlns:a16="http://schemas.microsoft.com/office/drawing/2014/main" id="{25C9B55D-A584-B4A8-6209-E9193849CA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8755517"/>
                  </p:ext>
                </p:extLst>
              </p:nvPr>
            </p:nvGraphicFramePr>
            <p:xfrm>
              <a:off x="435336" y="1005702"/>
              <a:ext cx="11321327" cy="1534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30463">
                      <a:extLst>
                        <a:ext uri="{9D8B030D-6E8A-4147-A177-3AD203B41FA5}">
                          <a16:colId xmlns:a16="http://schemas.microsoft.com/office/drawing/2014/main" val="3832423349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141957440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3431721338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2144355296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406259787"/>
                        </a:ext>
                      </a:extLst>
                    </a:gridCol>
                    <a:gridCol w="963613">
                      <a:extLst>
                        <a:ext uri="{9D8B030D-6E8A-4147-A177-3AD203B41FA5}">
                          <a16:colId xmlns:a16="http://schemas.microsoft.com/office/drawing/2014/main" val="1130986882"/>
                        </a:ext>
                      </a:extLst>
                    </a:gridCol>
                    <a:gridCol w="1035050">
                      <a:extLst>
                        <a:ext uri="{9D8B030D-6E8A-4147-A177-3AD203B41FA5}">
                          <a16:colId xmlns:a16="http://schemas.microsoft.com/office/drawing/2014/main" val="3282433189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3089410361"/>
                        </a:ext>
                      </a:extLst>
                    </a:gridCol>
                    <a:gridCol w="1514475">
                      <a:extLst>
                        <a:ext uri="{9D8B030D-6E8A-4147-A177-3AD203B41FA5}">
                          <a16:colId xmlns:a16="http://schemas.microsoft.com/office/drawing/2014/main" val="169959503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910509429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檢測 </a:t>
                          </a:r>
                          <a:r>
                            <a:rPr lang="en-US" altLang="zh-TW" sz="2000" b="0" dirty="0"/>
                            <a:t>(n=62)</a:t>
                          </a:r>
                          <a:endParaRPr lang="zh-TW" altLang="en-US" sz="20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紙本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E-</a:t>
                          </a:r>
                          <a:r>
                            <a:rPr lang="zh-TW" altLang="en-US" sz="2000" b="0" dirty="0"/>
                            <a:t> </a:t>
                          </a:r>
                          <a:r>
                            <a:rPr lang="en-US" altLang="zh-TW" sz="2000" b="0" dirty="0"/>
                            <a:t>map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AR-HUD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𝑑𝑓</m:t>
                                </m:r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TW" altLang="en-US" sz="2000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629211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241961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良好的訊號操作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3.65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4.45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4.69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18.29***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0.23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388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不良和遺漏的訊號操作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4.63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3.90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3.84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2.32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3.68*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9272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6" name="表格 6">
                <a:extLst>
                  <a:ext uri="{FF2B5EF4-FFF2-40B4-BE49-F238E27FC236}">
                    <a16:creationId xmlns:a16="http://schemas.microsoft.com/office/drawing/2014/main" id="{25C9B55D-A584-B4A8-6209-E9193849CA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8755517"/>
                  </p:ext>
                </p:extLst>
              </p:nvPr>
            </p:nvGraphicFramePr>
            <p:xfrm>
              <a:off x="435336" y="1005702"/>
              <a:ext cx="11321327" cy="1534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30463">
                      <a:extLst>
                        <a:ext uri="{9D8B030D-6E8A-4147-A177-3AD203B41FA5}">
                          <a16:colId xmlns:a16="http://schemas.microsoft.com/office/drawing/2014/main" val="3832423349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141957440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3431721338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2144355296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406259787"/>
                        </a:ext>
                      </a:extLst>
                    </a:gridCol>
                    <a:gridCol w="963613">
                      <a:extLst>
                        <a:ext uri="{9D8B030D-6E8A-4147-A177-3AD203B41FA5}">
                          <a16:colId xmlns:a16="http://schemas.microsoft.com/office/drawing/2014/main" val="1130986882"/>
                        </a:ext>
                      </a:extLst>
                    </a:gridCol>
                    <a:gridCol w="1035050">
                      <a:extLst>
                        <a:ext uri="{9D8B030D-6E8A-4147-A177-3AD203B41FA5}">
                          <a16:colId xmlns:a16="http://schemas.microsoft.com/office/drawing/2014/main" val="3282433189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3089410361"/>
                        </a:ext>
                      </a:extLst>
                    </a:gridCol>
                    <a:gridCol w="1514475">
                      <a:extLst>
                        <a:ext uri="{9D8B030D-6E8A-4147-A177-3AD203B41FA5}">
                          <a16:colId xmlns:a16="http://schemas.microsoft.com/office/drawing/2014/main" val="169959503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910509429"/>
                        </a:ext>
                      </a:extLst>
                    </a:gridCol>
                  </a:tblGrid>
                  <a:tr h="3962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檢測 </a:t>
                          </a:r>
                          <a:r>
                            <a:rPr lang="en-US" altLang="zh-TW" sz="2000" b="0" dirty="0"/>
                            <a:t>(n=62)</a:t>
                          </a:r>
                          <a:endParaRPr lang="zh-TW" altLang="en-US" sz="20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紙本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E-</a:t>
                          </a:r>
                          <a:r>
                            <a:rPr lang="zh-TW" altLang="en-US" sz="2000" b="0" dirty="0"/>
                            <a:t> </a:t>
                          </a:r>
                          <a:r>
                            <a:rPr lang="en-US" altLang="zh-TW" sz="2000" b="0" dirty="0"/>
                            <a:t>map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AR-HUD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767442" t="-3817" r="-214535" b="-103817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99197" t="-3817" r="-48193" b="-103817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475424" t="-3817" r="-1695" b="-1038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6292116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241961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良好的訊號操作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3.65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4.45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4.69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18.29***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0.23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388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不良和遺漏的訊號操作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4.63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3.90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3.84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2.32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3.68*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9272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53292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12985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Result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78DBE5D2-7D11-F7C9-DC80-E3D5087ADCDD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駕駛行為</a:t>
            </a: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B680E307-B018-FE1A-9F81-50E6860F3F72}"/>
              </a:ext>
            </a:extLst>
          </p:cNvPr>
          <p:cNvGrpSpPr/>
          <p:nvPr/>
        </p:nvGrpSpPr>
        <p:grpSpPr>
          <a:xfrm>
            <a:off x="231753" y="3140859"/>
            <a:ext cx="10528443" cy="961289"/>
            <a:chOff x="231760" y="3140859"/>
            <a:chExt cx="10528443" cy="961289"/>
          </a:xfrm>
        </p:grpSpPr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EF7FCA9D-C804-F906-0384-159F5C9BE9FB}"/>
                </a:ext>
              </a:extLst>
            </p:cNvPr>
            <p:cNvGrpSpPr/>
            <p:nvPr/>
          </p:nvGrpSpPr>
          <p:grpSpPr>
            <a:xfrm>
              <a:off x="231760" y="3429000"/>
              <a:ext cx="1633061" cy="545431"/>
              <a:chOff x="4652211" y="3288632"/>
              <a:chExt cx="1567610" cy="545431"/>
            </a:xfrm>
          </p:grpSpPr>
          <p:sp>
            <p:nvSpPr>
              <p:cNvPr id="7" name="矩形: 圓角 6">
                <a:extLst>
                  <a:ext uri="{FF2B5EF4-FFF2-40B4-BE49-F238E27FC236}">
                    <a16:creationId xmlns:a16="http://schemas.microsoft.com/office/drawing/2014/main" id="{36682F8E-3F54-80F6-202A-724B9C696524}"/>
                  </a:ext>
                </a:extLst>
              </p:cNvPr>
              <p:cNvSpPr/>
              <p:nvPr/>
            </p:nvSpPr>
            <p:spPr>
              <a:xfrm>
                <a:off x="4652211" y="3288632"/>
                <a:ext cx="1567610" cy="545431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53801B53-D26E-0BC8-A84B-6A665F25DCBB}"/>
                  </a:ext>
                </a:extLst>
              </p:cNvPr>
              <p:cNvSpPr txBox="1"/>
              <p:nvPr/>
            </p:nvSpPr>
            <p:spPr>
              <a:xfrm>
                <a:off x="4731880" y="3361292"/>
                <a:ext cx="14082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2000" b="1" dirty="0">
                    <a:solidFill>
                      <a:schemeClr val="bg1"/>
                    </a:solidFill>
                  </a:rPr>
                  <a:t>總駕駛時間</a:t>
                </a:r>
              </a:p>
            </p:txBody>
          </p:sp>
        </p:grp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6D2AF4F6-30AF-7667-3112-669CA3D79067}"/>
                </a:ext>
              </a:extLst>
            </p:cNvPr>
            <p:cNvSpPr txBox="1"/>
            <p:nvPr/>
          </p:nvSpPr>
          <p:spPr>
            <a:xfrm>
              <a:off x="3052644" y="3140859"/>
              <a:ext cx="7707559" cy="9612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TW" altLang="en-US" sz="2000" dirty="0"/>
                <a:t>紙本和</a:t>
              </a:r>
              <a:r>
                <a:rPr lang="en-US" altLang="zh-TW" sz="2000" dirty="0"/>
                <a:t>E-map</a:t>
              </a:r>
              <a:r>
                <a:rPr lang="zh-TW" altLang="en-US" sz="2000" dirty="0"/>
                <a:t>之間的總駕駛時間沒有顯著差異 </a:t>
              </a:r>
              <a:r>
                <a:rPr lang="en-US" altLang="zh-TW" sz="2000" dirty="0"/>
                <a:t>(p=1.00)</a:t>
              </a:r>
            </a:p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altLang="zh-TW" sz="2000" b="1" dirty="0">
                  <a:solidFill>
                    <a:srgbClr val="C00000"/>
                  </a:solidFill>
                </a:rPr>
                <a:t>AR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的總駕駛時間明顯少於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E-map (p&lt;0.05)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和紙本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 (p&lt;0.05)</a:t>
              </a:r>
              <a:endParaRPr lang="zh-TW" alt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93F3316E-3740-A87F-C458-3E545B4FD337}"/>
              </a:ext>
            </a:extLst>
          </p:cNvPr>
          <p:cNvGrpSpPr/>
          <p:nvPr/>
        </p:nvGrpSpPr>
        <p:grpSpPr>
          <a:xfrm>
            <a:off x="231753" y="4343902"/>
            <a:ext cx="11902730" cy="961289"/>
            <a:chOff x="231758" y="4182536"/>
            <a:chExt cx="11902730" cy="961289"/>
          </a:xfrm>
        </p:grpSpPr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656D0EE9-C947-7E56-DA35-ADC10D29E9DC}"/>
                </a:ext>
              </a:extLst>
            </p:cNvPr>
            <p:cNvGrpSpPr/>
            <p:nvPr/>
          </p:nvGrpSpPr>
          <p:grpSpPr>
            <a:xfrm>
              <a:off x="231758" y="4390466"/>
              <a:ext cx="2639779" cy="545431"/>
              <a:chOff x="4652211" y="3288632"/>
              <a:chExt cx="1567610" cy="545431"/>
            </a:xfrm>
          </p:grpSpPr>
          <p:sp>
            <p:nvSpPr>
              <p:cNvPr id="12" name="矩形: 圓角 11">
                <a:extLst>
                  <a:ext uri="{FF2B5EF4-FFF2-40B4-BE49-F238E27FC236}">
                    <a16:creationId xmlns:a16="http://schemas.microsoft.com/office/drawing/2014/main" id="{9C563389-6AF2-9ECB-960B-B7BC2360D2B3}"/>
                  </a:ext>
                </a:extLst>
              </p:cNvPr>
              <p:cNvSpPr/>
              <p:nvPr/>
            </p:nvSpPr>
            <p:spPr>
              <a:xfrm>
                <a:off x="4652211" y="3288632"/>
                <a:ext cx="1567610" cy="545431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10E8EA5B-F261-7739-6B8B-91425A9E87E8}"/>
                  </a:ext>
                </a:extLst>
              </p:cNvPr>
              <p:cNvSpPr txBox="1"/>
              <p:nvPr/>
            </p:nvSpPr>
            <p:spPr>
              <a:xfrm>
                <a:off x="4712928" y="3361292"/>
                <a:ext cx="14461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2000" b="1" dirty="0">
                    <a:solidFill>
                      <a:schemeClr val="bg1"/>
                    </a:solidFill>
                  </a:rPr>
                  <a:t>訊號使用不佳</a:t>
                </a:r>
                <a:r>
                  <a:rPr lang="en-US" altLang="zh-TW" sz="2000" b="1" dirty="0">
                    <a:solidFill>
                      <a:schemeClr val="bg1"/>
                    </a:solidFill>
                  </a:rPr>
                  <a:t>(</a:t>
                </a:r>
                <a:r>
                  <a:rPr lang="zh-TW" altLang="en-US" sz="2000" b="1" dirty="0">
                    <a:solidFill>
                      <a:schemeClr val="bg1"/>
                    </a:solidFill>
                  </a:rPr>
                  <a:t>轉彎</a:t>
                </a:r>
                <a:r>
                  <a:rPr lang="en-US" altLang="zh-TW" sz="2000" b="1" dirty="0">
                    <a:solidFill>
                      <a:schemeClr val="bg1"/>
                    </a:solidFill>
                  </a:rPr>
                  <a:t>)</a:t>
                </a:r>
                <a:endParaRPr lang="zh-TW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DBB76B61-C9E2-F02B-CD27-4981A928C990}"/>
                </a:ext>
              </a:extLst>
            </p:cNvPr>
            <p:cNvSpPr txBox="1"/>
            <p:nvPr/>
          </p:nvSpPr>
          <p:spPr>
            <a:xfrm>
              <a:off x="3052643" y="4182536"/>
              <a:ext cx="9081845" cy="961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TW" altLang="en-US" sz="2000" dirty="0"/>
                <a:t>紙本和</a:t>
              </a:r>
              <a:r>
                <a:rPr lang="en-US" altLang="zh-TW" sz="2000" dirty="0"/>
                <a:t>E-map</a:t>
              </a:r>
              <a:r>
                <a:rPr lang="zh-TW" altLang="en-US" sz="2000" dirty="0"/>
                <a:t>之間的訊號使用不佳</a:t>
              </a:r>
              <a:r>
                <a:rPr lang="en-US" altLang="zh-TW" sz="2000" dirty="0"/>
                <a:t>(</a:t>
              </a:r>
              <a:r>
                <a:rPr lang="zh-TW" altLang="en-US" sz="2000" dirty="0"/>
                <a:t>轉彎</a:t>
              </a:r>
              <a:r>
                <a:rPr lang="en-US" altLang="zh-TW" sz="2000" dirty="0"/>
                <a:t>)</a:t>
              </a:r>
              <a:r>
                <a:rPr lang="zh-TW" altLang="en-US" sz="2000" dirty="0"/>
                <a:t>的人數沒有顯著差異 </a:t>
              </a:r>
              <a:r>
                <a:rPr lang="en-US" altLang="zh-TW" sz="2000" dirty="0"/>
                <a:t>(p=1.00)</a:t>
              </a:r>
            </a:p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altLang="zh-TW" sz="2000" b="1" dirty="0">
                  <a:solidFill>
                    <a:srgbClr val="C00000"/>
                  </a:solidFill>
                </a:rPr>
                <a:t>AR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的訊號使用不佳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(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轉彎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)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的次數明顯少於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E-map (p&lt;0.05)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和紙本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 (p&lt;0.05)</a:t>
              </a:r>
              <a:endParaRPr lang="zh-TW" alt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BE327CA6-9679-C9C5-D112-36A353C24B77}"/>
              </a:ext>
            </a:extLst>
          </p:cNvPr>
          <p:cNvGrpSpPr/>
          <p:nvPr/>
        </p:nvGrpSpPr>
        <p:grpSpPr>
          <a:xfrm>
            <a:off x="231753" y="5546945"/>
            <a:ext cx="11902735" cy="961289"/>
            <a:chOff x="231753" y="5546945"/>
            <a:chExt cx="11902735" cy="961289"/>
          </a:xfrm>
        </p:grpSpPr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9AE84A87-7C9F-A520-5DF0-11F1AFDDEAE6}"/>
                </a:ext>
              </a:extLst>
            </p:cNvPr>
            <p:cNvGrpSpPr/>
            <p:nvPr/>
          </p:nvGrpSpPr>
          <p:grpSpPr>
            <a:xfrm>
              <a:off x="231753" y="5754875"/>
              <a:ext cx="2639779" cy="545431"/>
              <a:chOff x="4652211" y="3288632"/>
              <a:chExt cx="1567610" cy="545431"/>
            </a:xfrm>
          </p:grpSpPr>
          <p:sp>
            <p:nvSpPr>
              <p:cNvPr id="16" name="矩形: 圓角 15">
                <a:extLst>
                  <a:ext uri="{FF2B5EF4-FFF2-40B4-BE49-F238E27FC236}">
                    <a16:creationId xmlns:a16="http://schemas.microsoft.com/office/drawing/2014/main" id="{A5ED7416-4DAC-59FC-6A4E-8446B44E2A62}"/>
                  </a:ext>
                </a:extLst>
              </p:cNvPr>
              <p:cNvSpPr/>
              <p:nvPr/>
            </p:nvSpPr>
            <p:spPr>
              <a:xfrm>
                <a:off x="4652211" y="3288632"/>
                <a:ext cx="1567610" cy="545431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5A99D565-B524-4E3F-0BE1-F6CEF37D5ED7}"/>
                  </a:ext>
                </a:extLst>
              </p:cNvPr>
              <p:cNvSpPr txBox="1"/>
              <p:nvPr/>
            </p:nvSpPr>
            <p:spPr>
              <a:xfrm>
                <a:off x="4712928" y="3361292"/>
                <a:ext cx="14461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2000" b="1" dirty="0">
                    <a:solidFill>
                      <a:schemeClr val="bg1"/>
                    </a:solidFill>
                  </a:rPr>
                  <a:t>訊號使用不佳</a:t>
                </a:r>
                <a:r>
                  <a:rPr lang="en-US" altLang="zh-TW" sz="2000" b="1" dirty="0">
                    <a:solidFill>
                      <a:schemeClr val="bg1"/>
                    </a:solidFill>
                  </a:rPr>
                  <a:t>(</a:t>
                </a:r>
                <a:r>
                  <a:rPr lang="zh-TW" altLang="en-US" sz="2000" b="1" dirty="0">
                    <a:solidFill>
                      <a:schemeClr val="bg1"/>
                    </a:solidFill>
                  </a:rPr>
                  <a:t>變道</a:t>
                </a:r>
                <a:r>
                  <a:rPr lang="en-US" altLang="zh-TW" sz="2000" b="1" dirty="0">
                    <a:solidFill>
                      <a:schemeClr val="bg1"/>
                    </a:solidFill>
                  </a:rPr>
                  <a:t>)</a:t>
                </a:r>
                <a:endParaRPr lang="zh-TW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33BEE2C7-DF7D-9AED-8207-EA2AE9ECC91E}"/>
                </a:ext>
              </a:extLst>
            </p:cNvPr>
            <p:cNvSpPr txBox="1"/>
            <p:nvPr/>
          </p:nvSpPr>
          <p:spPr>
            <a:xfrm>
              <a:off x="3052643" y="5546945"/>
              <a:ext cx="9081845" cy="961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TW" altLang="en-US" sz="2000" dirty="0"/>
                <a:t>紙本和</a:t>
              </a:r>
              <a:r>
                <a:rPr lang="en-US" altLang="zh-TW" sz="2000" dirty="0"/>
                <a:t>AR</a:t>
              </a:r>
              <a:r>
                <a:rPr lang="zh-TW" altLang="en-US" sz="2000" dirty="0"/>
                <a:t>之間的訊號使用不佳</a:t>
              </a:r>
              <a:r>
                <a:rPr lang="en-US" altLang="zh-TW" sz="2000" dirty="0"/>
                <a:t>(</a:t>
              </a:r>
              <a:r>
                <a:rPr lang="zh-TW" altLang="en-US" sz="2000" dirty="0"/>
                <a:t>變道</a:t>
              </a:r>
              <a:r>
                <a:rPr lang="en-US" altLang="zh-TW" sz="2000" dirty="0"/>
                <a:t>)</a:t>
              </a:r>
              <a:r>
                <a:rPr lang="zh-TW" altLang="en-US" sz="2000" dirty="0"/>
                <a:t>的次數沒有顯著差異 </a:t>
              </a:r>
              <a:r>
                <a:rPr lang="en-US" altLang="zh-TW" sz="2000" dirty="0"/>
                <a:t>(p=0.96)</a:t>
              </a:r>
            </a:p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altLang="zh-TW" sz="2000" b="1" dirty="0">
                  <a:solidFill>
                    <a:srgbClr val="C00000"/>
                  </a:solidFill>
                </a:rPr>
                <a:t>E-map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的訊號使用不佳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(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變道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)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的次數明顯少於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AR (p&lt;0.01)</a:t>
              </a:r>
              <a:r>
                <a:rPr lang="zh-TW" altLang="en-US" sz="2000" b="1" dirty="0">
                  <a:solidFill>
                    <a:srgbClr val="C00000"/>
                  </a:solidFill>
                </a:rPr>
                <a:t>和紙本</a:t>
              </a:r>
              <a:r>
                <a:rPr lang="en-US" altLang="zh-TW" sz="2000" b="1" dirty="0">
                  <a:solidFill>
                    <a:srgbClr val="C00000"/>
                  </a:solidFill>
                </a:rPr>
                <a:t> (p&lt;0.05)</a:t>
              </a:r>
              <a:endParaRPr lang="zh-TW" altLang="en-US" sz="2000" b="1" dirty="0">
                <a:solidFill>
                  <a:srgbClr val="C000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2" name="表格 6">
                <a:extLst>
                  <a:ext uri="{FF2B5EF4-FFF2-40B4-BE49-F238E27FC236}">
                    <a16:creationId xmlns:a16="http://schemas.microsoft.com/office/drawing/2014/main" id="{8D8814B7-66B4-B5BC-0E48-1321D4E7F7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1425585"/>
                  </p:ext>
                </p:extLst>
              </p:nvPr>
            </p:nvGraphicFramePr>
            <p:xfrm>
              <a:off x="435336" y="1005702"/>
              <a:ext cx="11321327" cy="1905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30463">
                      <a:extLst>
                        <a:ext uri="{9D8B030D-6E8A-4147-A177-3AD203B41FA5}">
                          <a16:colId xmlns:a16="http://schemas.microsoft.com/office/drawing/2014/main" val="3832423349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141957440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3431721338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2144355296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406259787"/>
                        </a:ext>
                      </a:extLst>
                    </a:gridCol>
                    <a:gridCol w="963613">
                      <a:extLst>
                        <a:ext uri="{9D8B030D-6E8A-4147-A177-3AD203B41FA5}">
                          <a16:colId xmlns:a16="http://schemas.microsoft.com/office/drawing/2014/main" val="1130986882"/>
                        </a:ext>
                      </a:extLst>
                    </a:gridCol>
                    <a:gridCol w="1035050">
                      <a:extLst>
                        <a:ext uri="{9D8B030D-6E8A-4147-A177-3AD203B41FA5}">
                          <a16:colId xmlns:a16="http://schemas.microsoft.com/office/drawing/2014/main" val="3282433189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3089410361"/>
                        </a:ext>
                      </a:extLst>
                    </a:gridCol>
                    <a:gridCol w="1514475">
                      <a:extLst>
                        <a:ext uri="{9D8B030D-6E8A-4147-A177-3AD203B41FA5}">
                          <a16:colId xmlns:a16="http://schemas.microsoft.com/office/drawing/2014/main" val="169959503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910509429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檢測 </a:t>
                          </a:r>
                          <a:r>
                            <a:rPr lang="en-US" altLang="zh-TW" sz="2000" b="0" dirty="0"/>
                            <a:t>(n=62)</a:t>
                          </a:r>
                          <a:endParaRPr lang="zh-TW" altLang="en-US" sz="20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紙本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E-</a:t>
                          </a:r>
                          <a:r>
                            <a:rPr lang="zh-TW" altLang="en-US" sz="2000" b="0" dirty="0"/>
                            <a:t> </a:t>
                          </a:r>
                          <a:r>
                            <a:rPr lang="en-US" altLang="zh-TW" sz="2000" b="0" dirty="0"/>
                            <a:t>map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AR-HUD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𝑑𝑓</m:t>
                                </m:r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TW" altLang="en-US" sz="2000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629211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241961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總駕駛時間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324.41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50.54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322.61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47.42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311.40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41.90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5.17**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9563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訊號使用不佳</a:t>
                          </a:r>
                          <a:r>
                            <a:rPr lang="en-US" altLang="zh-TW" sz="1800" dirty="0">
                              <a:effectLst/>
                            </a:rPr>
                            <a:t>(</a:t>
                          </a:r>
                          <a:r>
                            <a:rPr lang="zh-TW" altLang="en-US" sz="1800" dirty="0">
                              <a:effectLst/>
                            </a:rPr>
                            <a:t>轉彎</a:t>
                          </a:r>
                          <a:r>
                            <a:rPr lang="en-US" altLang="zh-TW" sz="1800" dirty="0">
                              <a:effectLst/>
                            </a:rPr>
                            <a:t>)</a:t>
                          </a:r>
                          <a:endParaRPr lang="zh-TW" alt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0.66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0.90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0.58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0.82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800" dirty="0">
                              <a:effectLst/>
                            </a:rPr>
                            <a:t>0.31</a:t>
                          </a:r>
                          <a:r>
                            <a:rPr lang="en-US" sz="1800" baseline="30000" dirty="0">
                              <a:effectLst/>
                            </a:rPr>
                            <a:t>b</a:t>
                          </a:r>
                          <a:endParaRPr 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0.53</a:t>
                          </a:r>
                          <a:endParaRPr 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>
                              <a:effectLst/>
                            </a:rPr>
                            <a:t>5.41**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>
                              <a:effectLst/>
                            </a:rPr>
                            <a:t>0.08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4919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訊號使用不佳</a:t>
                          </a:r>
                          <a:r>
                            <a:rPr lang="en-US" altLang="zh-TW" sz="1800" dirty="0">
                              <a:effectLst/>
                            </a:rPr>
                            <a:t>(</a:t>
                          </a:r>
                          <a:r>
                            <a:rPr lang="zh-TW" altLang="en-US" sz="1800" dirty="0">
                              <a:effectLst/>
                            </a:rPr>
                            <a:t>變道</a:t>
                          </a:r>
                          <a:r>
                            <a:rPr lang="en-US" altLang="zh-TW" sz="1800" dirty="0">
                              <a:effectLst/>
                            </a:rPr>
                            <a:t>)</a:t>
                          </a:r>
                          <a:endParaRPr lang="zh-TW" alt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1.13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1.79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7.14**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0.10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0102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2" name="表格 6">
                <a:extLst>
                  <a:ext uri="{FF2B5EF4-FFF2-40B4-BE49-F238E27FC236}">
                    <a16:creationId xmlns:a16="http://schemas.microsoft.com/office/drawing/2014/main" id="{8D8814B7-66B4-B5BC-0E48-1321D4E7F7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1425585"/>
                  </p:ext>
                </p:extLst>
              </p:nvPr>
            </p:nvGraphicFramePr>
            <p:xfrm>
              <a:off x="435336" y="1005702"/>
              <a:ext cx="11321327" cy="1905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30463">
                      <a:extLst>
                        <a:ext uri="{9D8B030D-6E8A-4147-A177-3AD203B41FA5}">
                          <a16:colId xmlns:a16="http://schemas.microsoft.com/office/drawing/2014/main" val="3832423349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141957440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3431721338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2144355296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406259787"/>
                        </a:ext>
                      </a:extLst>
                    </a:gridCol>
                    <a:gridCol w="963613">
                      <a:extLst>
                        <a:ext uri="{9D8B030D-6E8A-4147-A177-3AD203B41FA5}">
                          <a16:colId xmlns:a16="http://schemas.microsoft.com/office/drawing/2014/main" val="1130986882"/>
                        </a:ext>
                      </a:extLst>
                    </a:gridCol>
                    <a:gridCol w="1035050">
                      <a:extLst>
                        <a:ext uri="{9D8B030D-6E8A-4147-A177-3AD203B41FA5}">
                          <a16:colId xmlns:a16="http://schemas.microsoft.com/office/drawing/2014/main" val="3282433189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3089410361"/>
                        </a:ext>
                      </a:extLst>
                    </a:gridCol>
                    <a:gridCol w="1514475">
                      <a:extLst>
                        <a:ext uri="{9D8B030D-6E8A-4147-A177-3AD203B41FA5}">
                          <a16:colId xmlns:a16="http://schemas.microsoft.com/office/drawing/2014/main" val="169959503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910509429"/>
                        </a:ext>
                      </a:extLst>
                    </a:gridCol>
                  </a:tblGrid>
                  <a:tr h="3962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檢測 </a:t>
                          </a:r>
                          <a:r>
                            <a:rPr lang="en-US" altLang="zh-TW" sz="2000" b="0" dirty="0"/>
                            <a:t>(n=62)</a:t>
                          </a:r>
                          <a:endParaRPr lang="zh-TW" altLang="en-US" sz="20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紙本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E-</a:t>
                          </a:r>
                          <a:r>
                            <a:rPr lang="zh-TW" altLang="en-US" sz="2000" b="0" dirty="0"/>
                            <a:t> </a:t>
                          </a:r>
                          <a:r>
                            <a:rPr lang="en-US" altLang="zh-TW" sz="2000" b="0" dirty="0"/>
                            <a:t>map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AR-HUD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767442" t="-3817" r="-214535" b="-14961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99197" t="-3817" r="-48193" b="-14961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475424" t="-3817" r="-1695" b="-1496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6292116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241961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總駕駛時間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324.41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50.54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322.61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47.42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311.40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41.90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5.17**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9563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訊號使用不佳</a:t>
                          </a:r>
                          <a:r>
                            <a:rPr lang="en-US" altLang="zh-TW" sz="1800" dirty="0">
                              <a:effectLst/>
                            </a:rPr>
                            <a:t>(</a:t>
                          </a:r>
                          <a:r>
                            <a:rPr lang="zh-TW" altLang="en-US" sz="1800" dirty="0">
                              <a:effectLst/>
                            </a:rPr>
                            <a:t>轉彎</a:t>
                          </a:r>
                          <a:r>
                            <a:rPr lang="en-US" altLang="zh-TW" sz="1800" dirty="0">
                              <a:effectLst/>
                            </a:rPr>
                            <a:t>)</a:t>
                          </a:r>
                          <a:endParaRPr lang="zh-TW" alt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0.66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 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0.90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0.58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0.82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800" dirty="0">
                              <a:effectLst/>
                            </a:rPr>
                            <a:t>0.31</a:t>
                          </a:r>
                          <a:r>
                            <a:rPr lang="en-US" sz="1800" baseline="30000" dirty="0">
                              <a:effectLst/>
                            </a:rPr>
                            <a:t>b</a:t>
                          </a:r>
                          <a:endParaRPr 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0.53</a:t>
                          </a:r>
                          <a:endParaRPr 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>
                              <a:effectLst/>
                            </a:rPr>
                            <a:t>5.41**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>
                              <a:effectLst/>
                            </a:rPr>
                            <a:t>0.08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4919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訊號使用不佳</a:t>
                          </a:r>
                          <a:r>
                            <a:rPr lang="en-US" altLang="zh-TW" sz="1800" dirty="0">
                              <a:effectLst/>
                            </a:rPr>
                            <a:t>(</a:t>
                          </a:r>
                          <a:r>
                            <a:rPr lang="zh-TW" altLang="en-US" sz="1800" dirty="0">
                              <a:effectLst/>
                            </a:rPr>
                            <a:t>變道</a:t>
                          </a:r>
                          <a:r>
                            <a:rPr lang="en-US" altLang="zh-TW" sz="1800" dirty="0">
                              <a:effectLst/>
                            </a:rPr>
                            <a:t>)</a:t>
                          </a:r>
                          <a:endParaRPr lang="zh-TW" altLang="en-US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1.61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1.13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1.79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7.14**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>
                              <a:effectLst/>
                            </a:rPr>
                            <a:t>2 , 122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0.10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0102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47307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12985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Result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78DBE5D2-7D11-F7C9-DC80-E3D5087ADCDD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駕駛行為</a:t>
            </a: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116927AC-65EA-8C2F-4052-8A7853EDFF1D}"/>
              </a:ext>
            </a:extLst>
          </p:cNvPr>
          <p:cNvGrpSpPr/>
          <p:nvPr/>
        </p:nvGrpSpPr>
        <p:grpSpPr>
          <a:xfrm>
            <a:off x="237544" y="3429000"/>
            <a:ext cx="1944182" cy="545431"/>
            <a:chOff x="4652210" y="3288632"/>
            <a:chExt cx="1654472" cy="545431"/>
          </a:xfrm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11F9C977-2389-DA72-DA24-BB978773FE3D}"/>
                </a:ext>
              </a:extLst>
            </p:cNvPr>
            <p:cNvSpPr/>
            <p:nvPr/>
          </p:nvSpPr>
          <p:spPr>
            <a:xfrm>
              <a:off x="4652211" y="3288632"/>
              <a:ext cx="1654471" cy="545431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37D38165-A612-762F-1499-36DB0F6D066D}"/>
                </a:ext>
              </a:extLst>
            </p:cNvPr>
            <p:cNvSpPr txBox="1"/>
            <p:nvPr/>
          </p:nvSpPr>
          <p:spPr>
            <a:xfrm>
              <a:off x="4652210" y="3361292"/>
              <a:ext cx="16544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000" b="1" dirty="0">
                  <a:solidFill>
                    <a:schemeClr val="bg1"/>
                  </a:solidFill>
                </a:rPr>
                <a:t>轉向錯誤次數</a:t>
              </a:r>
            </a:p>
          </p:txBody>
        </p:sp>
      </p:grpSp>
      <p:sp>
        <p:nvSpPr>
          <p:cNvPr id="9" name="文字方塊 8">
            <a:extLst>
              <a:ext uri="{FF2B5EF4-FFF2-40B4-BE49-F238E27FC236}">
                <a16:creationId xmlns:a16="http://schemas.microsoft.com/office/drawing/2014/main" id="{677C5D37-9E98-A254-BB25-0067C6FDFEAD}"/>
              </a:ext>
            </a:extLst>
          </p:cNvPr>
          <p:cNvSpPr txBox="1"/>
          <p:nvPr/>
        </p:nvSpPr>
        <p:spPr>
          <a:xfrm>
            <a:off x="3052637" y="3140859"/>
            <a:ext cx="8749511" cy="961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/>
              <a:t>AR</a:t>
            </a:r>
            <a:r>
              <a:rPr lang="zh-TW" altLang="en-US" sz="2000" dirty="0"/>
              <a:t>和</a:t>
            </a:r>
            <a:r>
              <a:rPr lang="en-US" altLang="zh-TW" sz="2000" dirty="0"/>
              <a:t>E-map</a:t>
            </a:r>
            <a:r>
              <a:rPr lang="zh-TW" altLang="en-US" sz="2000" dirty="0"/>
              <a:t>之間的總駕駛時間沒有顯著差異 </a:t>
            </a:r>
            <a:r>
              <a:rPr lang="en-US" altLang="zh-TW" sz="2000" dirty="0"/>
              <a:t>(p=0.50)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</a:rPr>
              <a:t>紙本的轉向錯誤次數明顯大於</a:t>
            </a:r>
            <a:r>
              <a:rPr lang="en-US" altLang="zh-TW" sz="2000" b="1" dirty="0">
                <a:solidFill>
                  <a:srgbClr val="C00000"/>
                </a:solidFill>
              </a:rPr>
              <a:t>E-map (p&lt;0.001)</a:t>
            </a:r>
            <a:r>
              <a:rPr lang="zh-TW" altLang="en-US" sz="2000" b="1" dirty="0">
                <a:solidFill>
                  <a:srgbClr val="C00000"/>
                </a:solidFill>
              </a:rPr>
              <a:t>和</a:t>
            </a:r>
            <a:r>
              <a:rPr lang="en-US" altLang="zh-TW" sz="2000" b="1" dirty="0">
                <a:solidFill>
                  <a:srgbClr val="C00000"/>
                </a:solidFill>
              </a:rPr>
              <a:t>AR-HUD (p&lt;0.001)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表格 6">
                <a:extLst>
                  <a:ext uri="{FF2B5EF4-FFF2-40B4-BE49-F238E27FC236}">
                    <a16:creationId xmlns:a16="http://schemas.microsoft.com/office/drawing/2014/main" id="{D3809037-8C12-54BC-6C55-396EB527A5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2035619"/>
                  </p:ext>
                </p:extLst>
              </p:nvPr>
            </p:nvGraphicFramePr>
            <p:xfrm>
              <a:off x="435336" y="1005702"/>
              <a:ext cx="11321327" cy="1163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30463">
                      <a:extLst>
                        <a:ext uri="{9D8B030D-6E8A-4147-A177-3AD203B41FA5}">
                          <a16:colId xmlns:a16="http://schemas.microsoft.com/office/drawing/2014/main" val="3832423349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141957440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3431721338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2144355296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406259787"/>
                        </a:ext>
                      </a:extLst>
                    </a:gridCol>
                    <a:gridCol w="963613">
                      <a:extLst>
                        <a:ext uri="{9D8B030D-6E8A-4147-A177-3AD203B41FA5}">
                          <a16:colId xmlns:a16="http://schemas.microsoft.com/office/drawing/2014/main" val="1130986882"/>
                        </a:ext>
                      </a:extLst>
                    </a:gridCol>
                    <a:gridCol w="1035050">
                      <a:extLst>
                        <a:ext uri="{9D8B030D-6E8A-4147-A177-3AD203B41FA5}">
                          <a16:colId xmlns:a16="http://schemas.microsoft.com/office/drawing/2014/main" val="3282433189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3089410361"/>
                        </a:ext>
                      </a:extLst>
                    </a:gridCol>
                    <a:gridCol w="1514475">
                      <a:extLst>
                        <a:ext uri="{9D8B030D-6E8A-4147-A177-3AD203B41FA5}">
                          <a16:colId xmlns:a16="http://schemas.microsoft.com/office/drawing/2014/main" val="169959503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910509429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檢測 </a:t>
                          </a:r>
                          <a:r>
                            <a:rPr lang="en-US" altLang="zh-TW" sz="2000" b="0" dirty="0"/>
                            <a:t>(n=62)</a:t>
                          </a:r>
                          <a:endParaRPr lang="zh-TW" altLang="en-US" sz="20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紙本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E-</a:t>
                          </a:r>
                          <a:r>
                            <a:rPr lang="zh-TW" altLang="en-US" sz="2000" b="0" dirty="0"/>
                            <a:t> </a:t>
                          </a:r>
                          <a:r>
                            <a:rPr lang="en-US" altLang="zh-TW" sz="2000" b="0" dirty="0"/>
                            <a:t>map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AR-HUD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𝑑𝑓</m:t>
                                </m:r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TW" altLang="en-US" sz="2000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629211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241961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轉向錯誤次數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0.90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0.08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0.45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28.20***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1.2 , 73.42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0.32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794551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表格 6">
                <a:extLst>
                  <a:ext uri="{FF2B5EF4-FFF2-40B4-BE49-F238E27FC236}">
                    <a16:creationId xmlns:a16="http://schemas.microsoft.com/office/drawing/2014/main" id="{D3809037-8C12-54BC-6C55-396EB527A5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2035619"/>
                  </p:ext>
                </p:extLst>
              </p:nvPr>
            </p:nvGraphicFramePr>
            <p:xfrm>
              <a:off x="435336" y="1005702"/>
              <a:ext cx="11321327" cy="1163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30463">
                      <a:extLst>
                        <a:ext uri="{9D8B030D-6E8A-4147-A177-3AD203B41FA5}">
                          <a16:colId xmlns:a16="http://schemas.microsoft.com/office/drawing/2014/main" val="3832423349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141957440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3431721338"/>
                        </a:ext>
                      </a:extLst>
                    </a:gridCol>
                    <a:gridCol w="995363">
                      <a:extLst>
                        <a:ext uri="{9D8B030D-6E8A-4147-A177-3AD203B41FA5}">
                          <a16:colId xmlns:a16="http://schemas.microsoft.com/office/drawing/2014/main" val="2144355296"/>
                        </a:ext>
                      </a:extLst>
                    </a:gridCol>
                    <a:gridCol w="809625">
                      <a:extLst>
                        <a:ext uri="{9D8B030D-6E8A-4147-A177-3AD203B41FA5}">
                          <a16:colId xmlns:a16="http://schemas.microsoft.com/office/drawing/2014/main" val="406259787"/>
                        </a:ext>
                      </a:extLst>
                    </a:gridCol>
                    <a:gridCol w="963613">
                      <a:extLst>
                        <a:ext uri="{9D8B030D-6E8A-4147-A177-3AD203B41FA5}">
                          <a16:colId xmlns:a16="http://schemas.microsoft.com/office/drawing/2014/main" val="1130986882"/>
                        </a:ext>
                      </a:extLst>
                    </a:gridCol>
                    <a:gridCol w="1035050">
                      <a:extLst>
                        <a:ext uri="{9D8B030D-6E8A-4147-A177-3AD203B41FA5}">
                          <a16:colId xmlns:a16="http://schemas.microsoft.com/office/drawing/2014/main" val="3282433189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3089410361"/>
                        </a:ext>
                      </a:extLst>
                    </a:gridCol>
                    <a:gridCol w="1514475">
                      <a:extLst>
                        <a:ext uri="{9D8B030D-6E8A-4147-A177-3AD203B41FA5}">
                          <a16:colId xmlns:a16="http://schemas.microsoft.com/office/drawing/2014/main" val="169959503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910509429"/>
                        </a:ext>
                      </a:extLst>
                    </a:gridCol>
                  </a:tblGrid>
                  <a:tr h="3962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檢測 </a:t>
                          </a:r>
                          <a:r>
                            <a:rPr lang="en-US" altLang="zh-TW" sz="2000" b="0" dirty="0"/>
                            <a:t>(n=62)</a:t>
                          </a:r>
                          <a:endParaRPr lang="zh-TW" altLang="en-US" sz="20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b="0" dirty="0"/>
                            <a:t>紙本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E-</a:t>
                          </a:r>
                          <a:r>
                            <a:rPr lang="zh-TW" altLang="en-US" sz="2000" b="0" dirty="0"/>
                            <a:t> </a:t>
                          </a:r>
                          <a:r>
                            <a:rPr lang="en-US" altLang="zh-TW" sz="2000" b="0" dirty="0"/>
                            <a:t>map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AR-HUD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767442" t="-3817" r="-214535" b="-5725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99197" t="-3817" r="-48193" b="-5725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475424" t="-3817" r="-1695" b="-572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76292116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M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0" dirty="0"/>
                            <a:t>SD</a:t>
                          </a:r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TW" altLang="en-US" sz="20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241961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1800" dirty="0">
                              <a:effectLst/>
                            </a:rPr>
                            <a:t>轉向錯誤次數</a:t>
                          </a:r>
                        </a:p>
                      </a:txBody>
                      <a:tcPr marL="38100" marR="38100" marT="38100" marB="38100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0.90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a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0.08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0.45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  <a:r>
                            <a:rPr lang="en-US" altLang="zh-TW" sz="1800" baseline="30000" dirty="0">
                              <a:effectLst/>
                            </a:rPr>
                            <a:t>b</a:t>
                          </a:r>
                          <a:endParaRPr lang="en-US" altLang="zh-TW" sz="1800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0.00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28.20***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effectLst/>
                            </a:rPr>
                            <a:t>1.2 , 73.42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effectLst/>
                            </a:rPr>
                            <a:t>0.32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79455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24716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21002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Discussion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78DBE5D2-7D11-F7C9-DC80-E3D5087ADCDD}"/>
              </a:ext>
            </a:extLst>
          </p:cNvPr>
          <p:cNvSpPr txBox="1"/>
          <p:nvPr/>
        </p:nvSpPr>
        <p:spPr>
          <a:xfrm>
            <a:off x="218566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駕駛行為</a:t>
            </a:r>
          </a:p>
        </p:txBody>
      </p: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3500379A-ABA2-D8A9-2509-507367699E6D}"/>
              </a:ext>
            </a:extLst>
          </p:cNvPr>
          <p:cNvGrpSpPr/>
          <p:nvPr/>
        </p:nvGrpSpPr>
        <p:grpSpPr>
          <a:xfrm>
            <a:off x="4406040" y="88664"/>
            <a:ext cx="7613432" cy="499624"/>
            <a:chOff x="-5539" y="907529"/>
            <a:chExt cx="7613432" cy="499624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6B3AE394-9323-C91D-1EA9-F406F09DF260}"/>
                </a:ext>
              </a:extLst>
            </p:cNvPr>
            <p:cNvSpPr txBox="1"/>
            <p:nvPr/>
          </p:nvSpPr>
          <p:spPr>
            <a:xfrm>
              <a:off x="-5539" y="907529"/>
              <a:ext cx="6101539" cy="499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假設 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: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 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AR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的駕駛行為最佳，而紙本的駕駛行為最差</a:t>
              </a:r>
              <a:endParaRPr lang="en-US" altLang="zh-TW" sz="2000" b="1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070655D1-5E54-A1CC-FB5D-840722161C62}"/>
                </a:ext>
              </a:extLst>
            </p:cNvPr>
            <p:cNvSpPr txBox="1"/>
            <p:nvPr/>
          </p:nvSpPr>
          <p:spPr>
            <a:xfrm>
              <a:off x="5938060" y="907529"/>
              <a:ext cx="1669833" cy="499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→ 部分支持</a:t>
              </a:r>
              <a:endParaRPr lang="en-US" altLang="zh-TW" sz="2000" b="1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C2CE9E0-549E-4EB8-7843-77B6A13CC78B}"/>
              </a:ext>
            </a:extLst>
          </p:cNvPr>
          <p:cNvSpPr txBox="1"/>
          <p:nvPr/>
        </p:nvSpPr>
        <p:spPr>
          <a:xfrm>
            <a:off x="569069" y="5573011"/>
            <a:ext cx="10556553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/>
              <a:t>在使用</a:t>
            </a:r>
            <a:r>
              <a:rPr lang="en-US" altLang="zh-TW" sz="2000" b="1" dirty="0"/>
              <a:t>AR</a:t>
            </a:r>
            <a:r>
              <a:rPr lang="zh-TW" altLang="en-US" sz="2000" b="1" dirty="0"/>
              <a:t>時，速度的穩定性更高，轉彎訊號不良操作的情況減少</a:t>
            </a:r>
            <a:endParaRPr lang="en-US" altLang="zh-TW" sz="2000" b="1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/>
              <a:t>表明</a:t>
            </a:r>
            <a:r>
              <a:rPr lang="en-US" altLang="zh-TW" sz="2000" b="1" dirty="0"/>
              <a:t>AR</a:t>
            </a:r>
            <a:r>
              <a:rPr lang="zh-TW" altLang="en-US" sz="2000" b="1" dirty="0"/>
              <a:t>比其他的設備更容易理解和遵從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736BD2FA-2E1B-E9E8-FD54-BF8D5572E5E2}"/>
              </a:ext>
            </a:extLst>
          </p:cNvPr>
          <p:cNvSpPr txBox="1"/>
          <p:nvPr/>
        </p:nvSpPr>
        <p:spPr>
          <a:xfrm>
            <a:off x="171651" y="1004790"/>
            <a:ext cx="116032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dirty="0"/>
              <a:t>AR</a:t>
            </a:r>
            <a:r>
              <a:rPr lang="zh-TW" altLang="en-US" sz="2000" dirty="0"/>
              <a:t>優於紙本 ，但</a:t>
            </a:r>
            <a:r>
              <a:rPr lang="en-US" altLang="zh-TW" sz="2000" dirty="0"/>
              <a:t>AR</a:t>
            </a:r>
            <a:r>
              <a:rPr lang="zh-TW" altLang="en-US" sz="2000" dirty="0"/>
              <a:t>和</a:t>
            </a:r>
            <a:r>
              <a:rPr lang="en-US" altLang="zh-TW" sz="2000" dirty="0"/>
              <a:t>E-map</a:t>
            </a:r>
            <a:r>
              <a:rPr lang="zh-TW" altLang="en-US" sz="2000" dirty="0"/>
              <a:t>之間沒有顯著差異 ，其中在轉向錯誤次數最明顯，紙本</a:t>
            </a:r>
            <a:r>
              <a:rPr lang="en-US" altLang="zh-TW" sz="2000" dirty="0"/>
              <a:t>&gt;E-map&gt;AR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F1F2F95-881F-3FAE-E5F4-B380328A968D}"/>
              </a:ext>
            </a:extLst>
          </p:cNvPr>
          <p:cNvSpPr txBox="1"/>
          <p:nvPr/>
        </p:nvSpPr>
        <p:spPr>
          <a:xfrm>
            <a:off x="171651" y="2016822"/>
            <a:ext cx="116032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在訊號使用次數方面，紙本使用不良的次數明顯最多，</a:t>
            </a:r>
            <a:r>
              <a:rPr lang="en-US" altLang="zh-TW" sz="2000" dirty="0"/>
              <a:t>E-map</a:t>
            </a:r>
            <a:r>
              <a:rPr lang="zh-TW" altLang="en-US" sz="2000" dirty="0"/>
              <a:t>和</a:t>
            </a:r>
            <a:r>
              <a:rPr lang="en-US" altLang="zh-TW" sz="2000" dirty="0"/>
              <a:t>AR</a:t>
            </a:r>
            <a:r>
              <a:rPr lang="zh-TW" altLang="en-US" sz="2000" dirty="0"/>
              <a:t>表現差不多，但仍有差異</a:t>
            </a:r>
            <a:endParaRPr lang="en-US" altLang="zh-TW" sz="2000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BF8BE0AD-BB01-DCE4-6D1B-3724AFA456D3}"/>
              </a:ext>
            </a:extLst>
          </p:cNvPr>
          <p:cNvSpPr txBox="1"/>
          <p:nvPr/>
        </p:nvSpPr>
        <p:spPr>
          <a:xfrm>
            <a:off x="171651" y="3590033"/>
            <a:ext cx="105565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在總駕駛時間部分，</a:t>
            </a:r>
            <a:r>
              <a:rPr lang="en-US" altLang="zh-TW" sz="2000" dirty="0"/>
              <a:t>AR</a:t>
            </a:r>
            <a:r>
              <a:rPr lang="zh-TW" altLang="en-US" sz="2000" dirty="0"/>
              <a:t>的時間比紙本和</a:t>
            </a:r>
            <a:r>
              <a:rPr lang="en-US" altLang="zh-TW" sz="2000" dirty="0"/>
              <a:t>E-map</a:t>
            </a:r>
            <a:r>
              <a:rPr lang="zh-TW" altLang="en-US" sz="2000" dirty="0"/>
              <a:t>還少，但是差異很小，約</a:t>
            </a:r>
            <a:r>
              <a:rPr lang="en-US" altLang="zh-TW" sz="2000" dirty="0"/>
              <a:t>10</a:t>
            </a:r>
            <a:r>
              <a:rPr lang="zh-TW" altLang="en-US" sz="2000" dirty="0"/>
              <a:t>秒</a:t>
            </a:r>
            <a:endParaRPr lang="en-US" altLang="zh-TW" sz="2000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D142A2F9-C447-D2B7-355C-4EE31C4050B9}"/>
              </a:ext>
            </a:extLst>
          </p:cNvPr>
          <p:cNvSpPr txBox="1"/>
          <p:nvPr/>
        </p:nvSpPr>
        <p:spPr>
          <a:xfrm>
            <a:off x="569069" y="1446638"/>
            <a:ext cx="69542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000" b="1" dirty="0"/>
              <a:t>可能原因 </a:t>
            </a:r>
            <a:r>
              <a:rPr lang="en-US" altLang="zh-TW" sz="2000" b="1" dirty="0"/>
              <a:t>:</a:t>
            </a:r>
            <a:r>
              <a:rPr lang="zh-TW" altLang="en-US" sz="2000" b="1" dirty="0"/>
              <a:t> 不熟悉使用紙本地圖和</a:t>
            </a:r>
            <a:r>
              <a:rPr lang="en-US" altLang="zh-TW" sz="2000" b="1" dirty="0"/>
              <a:t>north-up</a:t>
            </a:r>
            <a:r>
              <a:rPr lang="zh-TW" altLang="en-US" sz="2000" b="1" dirty="0"/>
              <a:t>地圖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2FE6848F-58D9-EC9F-A0F9-BEB6729496B4}"/>
              </a:ext>
            </a:extLst>
          </p:cNvPr>
          <p:cNvSpPr txBox="1"/>
          <p:nvPr/>
        </p:nvSpPr>
        <p:spPr>
          <a:xfrm>
            <a:off x="569069" y="2426586"/>
            <a:ext cx="10131015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b="1" dirty="0"/>
              <a:t>E-map</a:t>
            </a:r>
            <a:r>
              <a:rPr lang="zh-TW" altLang="en-US" sz="2000" b="1" dirty="0"/>
              <a:t>在變道有更好的表現 ；</a:t>
            </a:r>
            <a:r>
              <a:rPr lang="en-US" altLang="zh-TW" sz="2000" b="1" dirty="0"/>
              <a:t>AR</a:t>
            </a:r>
            <a:r>
              <a:rPr lang="zh-TW" altLang="en-US" sz="2000" b="1" dirty="0"/>
              <a:t>在轉彎有更好的表現</a:t>
            </a:r>
            <a:endParaRPr lang="en-US" altLang="zh-TW" sz="20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/>
              <a:t>表明使用</a:t>
            </a:r>
            <a:r>
              <a:rPr lang="en-US" altLang="zh-TW" sz="2000" b="1" dirty="0"/>
              <a:t>AR</a:t>
            </a:r>
            <a:r>
              <a:rPr lang="zh-TW" altLang="en-US" sz="2000" b="1" dirty="0"/>
              <a:t>的駕駛員可以有更好地預測轉彎位置，但較少關注到這些基本的動作</a:t>
            </a:r>
            <a:endParaRPr lang="en-US" altLang="zh-TW" sz="2000" b="1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16EA15B9-4D7A-9A47-75ED-9EE8B9A547E0}"/>
              </a:ext>
            </a:extLst>
          </p:cNvPr>
          <p:cNvSpPr txBox="1"/>
          <p:nvPr/>
        </p:nvSpPr>
        <p:spPr>
          <a:xfrm>
            <a:off x="569069" y="3999797"/>
            <a:ext cx="10011123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/>
              <a:t>從超速事件來比，可以發現超速的次數沒有顯著差異</a:t>
            </a:r>
            <a:endParaRPr lang="en-US" altLang="zh-TW" sz="20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/>
              <a:t>表明受測者使用紙本和</a:t>
            </a:r>
            <a:r>
              <a:rPr lang="en-US" altLang="zh-TW" sz="2000" b="1" dirty="0"/>
              <a:t>E-map</a:t>
            </a:r>
            <a:r>
              <a:rPr lang="zh-TW" altLang="en-US" sz="2000" b="1" dirty="0"/>
              <a:t>時有一段減速時間，而不是使用</a:t>
            </a:r>
            <a:r>
              <a:rPr lang="en-US" altLang="zh-TW" sz="2000" b="1" dirty="0"/>
              <a:t>AR</a:t>
            </a:r>
            <a:r>
              <a:rPr lang="zh-TW" altLang="en-US" sz="2000" b="1" dirty="0"/>
              <a:t>加速導致時間更短</a:t>
            </a:r>
            <a:endParaRPr lang="en-US" altLang="zh-TW" sz="2000" b="1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F6A7438B-B959-1401-14D8-A6D0809C9058}"/>
              </a:ext>
            </a:extLst>
          </p:cNvPr>
          <p:cNvSpPr txBox="1"/>
          <p:nvPr/>
        </p:nvSpPr>
        <p:spPr>
          <a:xfrm>
            <a:off x="171651" y="5163244"/>
            <a:ext cx="74268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雖然</a:t>
            </a:r>
            <a:r>
              <a:rPr lang="en-US" altLang="zh-TW" sz="2000" dirty="0"/>
              <a:t>AR</a:t>
            </a:r>
            <a:r>
              <a:rPr lang="zh-TW" altLang="en-US" sz="2000" dirty="0"/>
              <a:t>和</a:t>
            </a:r>
            <a:r>
              <a:rPr lang="en-US" altLang="zh-TW" sz="2000" dirty="0"/>
              <a:t>E-map</a:t>
            </a:r>
            <a:r>
              <a:rPr lang="zh-TW" altLang="en-US" sz="2000" dirty="0"/>
              <a:t>差異不大，但是</a:t>
            </a:r>
            <a:r>
              <a:rPr lang="en-US" altLang="zh-TW" sz="2000" dirty="0"/>
              <a:t>AR</a:t>
            </a:r>
            <a:r>
              <a:rPr lang="zh-TW" altLang="en-US" sz="2000" dirty="0"/>
              <a:t>在駕駛行為仍有一些優勢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3071187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12985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Result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0E3CAE41-9594-FC1F-94BB-47080E8ACE5A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路線學習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35DFD44D-3471-A9F3-7547-BC96CF7D41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6669541"/>
                  </p:ext>
                </p:extLst>
              </p:nvPr>
            </p:nvGraphicFramePr>
            <p:xfrm>
              <a:off x="379664" y="992382"/>
              <a:ext cx="11611028" cy="44552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60298">
                      <a:extLst>
                        <a:ext uri="{9D8B030D-6E8A-4147-A177-3AD203B41FA5}">
                          <a16:colId xmlns:a16="http://schemas.microsoft.com/office/drawing/2014/main" val="4237579433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785983916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864444788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487649751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956760074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809686849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1433961530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1144002940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416969163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2177693374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698894341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484156496"/>
                        </a:ext>
                      </a:extLst>
                    </a:gridCol>
                  </a:tblGrid>
                  <a:tr h="370840">
                    <a:tc rowSpan="2"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dirty="0"/>
                            <a:t>變異數</a:t>
                          </a:r>
                        </a:p>
                      </a:txBody>
                      <a:tcPr anchor="ctr"/>
                    </a:tc>
                    <a:tc rowSpan="2"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dirty="0"/>
                            <a:t>紙本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E-map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AR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ANOVA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59846"/>
                      </a:ext>
                    </a:extLst>
                  </a:tr>
                  <a:tr h="370840">
                    <a:tc gridSpan="2"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Effect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4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𝑑𝑓</m:t>
                                </m:r>
                              </m:oMath>
                            </m:oMathPara>
                          </a14:m>
                          <a:endParaRPr lang="zh-TW" altLang="en-US" sz="24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TW" altLang="en-US" sz="2400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sz="24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94619563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</a:t>
                          </a:r>
                          <a:r>
                            <a:rPr lang="en-US" altLang="zh-TW" sz="1200" dirty="0"/>
                            <a:t>G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1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0.69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0.75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0.12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0.78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0.10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D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3.17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2, 44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0.13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6296896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2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0.61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0.59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az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0.18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0.71</a:t>
                          </a:r>
                          <a:r>
                            <a:rPr lang="en-US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0.16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16.12**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1, 22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6509538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 err="1">
                              <a:effectLst/>
                            </a:rPr>
                            <a:t>DⅹT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168002905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LOE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1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0.51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0.39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0.50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0.41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0.43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D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1.07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2, 44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088953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2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0.65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0.45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0.67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0.40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0.77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0.41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7.97*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1, 22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52243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 err="1">
                              <a:effectLst/>
                            </a:rPr>
                            <a:t>DⅹT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4025575951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err="1"/>
                            <a:t>M</a:t>
                          </a:r>
                          <a:r>
                            <a:rPr lang="en-US" altLang="zh-TW" sz="1200" dirty="0" err="1"/>
                            <a:t>err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1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1.22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0.65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2.49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2.83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2.71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D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6.70**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2, 34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739931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2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3.67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az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4.33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5.56</a:t>
                          </a:r>
                          <a:r>
                            <a:rPr lang="en-US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2.18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19.28***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1, 17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35021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 err="1">
                              <a:effectLst/>
                            </a:rPr>
                            <a:t>DⅹT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2, 34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275873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35DFD44D-3471-A9F3-7547-BC96CF7D41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6669541"/>
                  </p:ext>
                </p:extLst>
              </p:nvPr>
            </p:nvGraphicFramePr>
            <p:xfrm>
              <a:off x="379664" y="992382"/>
              <a:ext cx="11611028" cy="44552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60298">
                      <a:extLst>
                        <a:ext uri="{9D8B030D-6E8A-4147-A177-3AD203B41FA5}">
                          <a16:colId xmlns:a16="http://schemas.microsoft.com/office/drawing/2014/main" val="4237579433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785983916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864444788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487649751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956760074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809686849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1433961530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1144002940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416969163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2177693374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698894341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484156496"/>
                        </a:ext>
                      </a:extLst>
                    </a:gridCol>
                  </a:tblGrid>
                  <a:tr h="396240">
                    <a:tc rowSpan="2"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dirty="0"/>
                            <a:t>變異數</a:t>
                          </a:r>
                        </a:p>
                      </a:txBody>
                      <a:tcPr anchor="ctr"/>
                    </a:tc>
                    <a:tc rowSpan="2"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dirty="0"/>
                            <a:t>紙本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E-map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AR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ANOVA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59846"/>
                      </a:ext>
                    </a:extLst>
                  </a:tr>
                  <a:tr h="492824">
                    <a:tc gridSpan="2"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Effect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825000" t="-86420" r="-184884" b="-7345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1013376" t="-86420" r="-102548" b="-7345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1106329" t="-86420" r="-1899" b="-7345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94619563"/>
                      </a:ext>
                    </a:extLst>
                  </a:tr>
                  <a:tr h="3962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</a:t>
                          </a:r>
                          <a:r>
                            <a:rPr lang="en-US" altLang="zh-TW" sz="1200" dirty="0"/>
                            <a:t>G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1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0.69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0.75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0.12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0.78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0.10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D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3.17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2, 44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0.13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62968961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2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0.61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0.59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az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0.18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0.71</a:t>
                          </a:r>
                          <a:r>
                            <a:rPr lang="en-US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0.16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16.12**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1, 22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65095389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 err="1">
                              <a:effectLst/>
                            </a:rPr>
                            <a:t>DⅹT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1.42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0.06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168002905"/>
                      </a:ext>
                    </a:extLst>
                  </a:tr>
                  <a:tr h="3962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LOE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1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0.51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0.39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0.50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0.41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0.43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D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1.07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2, 44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20889531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2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0.65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0.45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0.67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0.40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0.77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0.41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7.97*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1, 22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5224300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 err="1">
                              <a:effectLst/>
                            </a:rPr>
                            <a:t>DⅹT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2, 44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4025575951"/>
                      </a:ext>
                    </a:extLst>
                  </a:tr>
                  <a:tr h="3962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err="1"/>
                            <a:t>M</a:t>
                          </a:r>
                          <a:r>
                            <a:rPr lang="en-US" altLang="zh-TW" sz="1200" dirty="0" err="1"/>
                            <a:t>err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1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1.22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0.65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2.49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2.83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2.71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D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6.70**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2, 34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73993103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2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3.67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az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4.33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5.56</a:t>
                          </a:r>
                          <a:r>
                            <a:rPr lang="en-US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2.18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19.28***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1, 17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350213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 err="1">
                              <a:effectLst/>
                            </a:rPr>
                            <a:t>DⅹT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2, 34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2758735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文字方塊 7">
            <a:extLst>
              <a:ext uri="{FF2B5EF4-FFF2-40B4-BE49-F238E27FC236}">
                <a16:creationId xmlns:a16="http://schemas.microsoft.com/office/drawing/2014/main" id="{C2DDA908-5485-3E63-F6F9-65A085DD13F3}"/>
              </a:ext>
            </a:extLst>
          </p:cNvPr>
          <p:cNvSpPr txBox="1"/>
          <p:nvPr/>
        </p:nvSpPr>
        <p:spPr>
          <a:xfrm>
            <a:off x="379664" y="5665563"/>
            <a:ext cx="6168188" cy="961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/>
              <a:t>a</a:t>
            </a:r>
            <a:r>
              <a:rPr lang="zh-TW" altLang="en-US" sz="2000" dirty="0"/>
              <a:t>、</a:t>
            </a:r>
            <a:r>
              <a:rPr lang="en-US" altLang="zh-TW" sz="2000" dirty="0"/>
              <a:t>b</a:t>
            </a:r>
            <a:r>
              <a:rPr lang="zh-TW" altLang="en-US" sz="2000" dirty="0"/>
              <a:t> 表示導航輔助設備的類型的單純效果比較</a:t>
            </a:r>
            <a:endParaRPr lang="en-US" altLang="zh-TW" sz="2000" dirty="0"/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>
                <a:latin typeface="+mj-ea"/>
                <a:ea typeface="+mj-ea"/>
              </a:rPr>
              <a:t>y</a:t>
            </a:r>
            <a:r>
              <a:rPr lang="zh-TW" altLang="en-US" sz="2000" dirty="0">
                <a:latin typeface="+mj-ea"/>
                <a:ea typeface="+mj-ea"/>
              </a:rPr>
              <a:t>、</a:t>
            </a:r>
            <a:r>
              <a:rPr lang="en-US" altLang="zh-TW" sz="2000" dirty="0">
                <a:latin typeface="+mj-ea"/>
                <a:ea typeface="+mj-ea"/>
              </a:rPr>
              <a:t>z</a:t>
            </a:r>
            <a:r>
              <a:rPr lang="zh-TW" altLang="en-US" sz="2000" dirty="0">
                <a:latin typeface="+mj-ea"/>
                <a:ea typeface="+mj-ea"/>
              </a:rPr>
              <a:t> 表示時間之間的</a:t>
            </a:r>
            <a:r>
              <a:rPr lang="zh-TW" altLang="en-US" sz="2000" dirty="0"/>
              <a:t>單純效果比較</a:t>
            </a:r>
            <a:endParaRPr lang="en-US" altLang="zh-TW" sz="2000" dirty="0">
              <a:latin typeface="+mj-ea"/>
              <a:ea typeface="+mj-ea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99F730A-9B1D-30CB-49B1-E6EF422D6B36}"/>
              </a:ext>
            </a:extLst>
          </p:cNvPr>
          <p:cNvSpPr txBox="1"/>
          <p:nvPr/>
        </p:nvSpPr>
        <p:spPr>
          <a:xfrm>
            <a:off x="7383935" y="5660529"/>
            <a:ext cx="46067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</a:rPr>
              <a:t>時間對</a:t>
            </a:r>
            <a:r>
              <a:rPr lang="en-US" altLang="zh-TW" sz="2000" b="1" dirty="0">
                <a:solidFill>
                  <a:srgbClr val="C00000"/>
                </a:solidFill>
              </a:rPr>
              <a:t>AG</a:t>
            </a:r>
            <a:r>
              <a:rPr lang="zh-TW" altLang="en-US" sz="2000" b="1" dirty="0">
                <a:solidFill>
                  <a:srgbClr val="C00000"/>
                </a:solidFill>
              </a:rPr>
              <a:t>、</a:t>
            </a:r>
            <a:r>
              <a:rPr lang="en-US" altLang="zh-TW" sz="2000" b="1" dirty="0">
                <a:solidFill>
                  <a:srgbClr val="C00000"/>
                </a:solidFill>
              </a:rPr>
              <a:t>LOE</a:t>
            </a:r>
            <a:r>
              <a:rPr lang="zh-TW" altLang="en-US" sz="2000" b="1" dirty="0">
                <a:solidFill>
                  <a:srgbClr val="C00000"/>
                </a:solidFill>
              </a:rPr>
              <a:t>、</a:t>
            </a:r>
            <a:r>
              <a:rPr lang="en-US" altLang="zh-TW" sz="2000" b="1" dirty="0" err="1">
                <a:solidFill>
                  <a:srgbClr val="C00000"/>
                </a:solidFill>
              </a:rPr>
              <a:t>Merr</a:t>
            </a:r>
            <a:r>
              <a:rPr lang="zh-TW" altLang="en-US" sz="2000" b="1" dirty="0">
                <a:solidFill>
                  <a:srgbClr val="C00000"/>
                </a:solidFill>
              </a:rPr>
              <a:t>有顯著影響</a:t>
            </a:r>
          </a:p>
        </p:txBody>
      </p:sp>
    </p:spTree>
    <p:extLst>
      <p:ext uri="{BB962C8B-B14F-4D97-AF65-F5344CB8AC3E}">
        <p14:creationId xmlns:p14="http://schemas.microsoft.com/office/powerpoint/2010/main" val="2605910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12985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Result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0E3CAE41-9594-FC1F-94BB-47080E8ACE5A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路線學習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35DFD44D-3471-A9F3-7547-BC96CF7D41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5927256"/>
                  </p:ext>
                </p:extLst>
              </p:nvPr>
            </p:nvGraphicFramePr>
            <p:xfrm>
              <a:off x="379664" y="992382"/>
              <a:ext cx="11611028" cy="207778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60298">
                      <a:extLst>
                        <a:ext uri="{9D8B030D-6E8A-4147-A177-3AD203B41FA5}">
                          <a16:colId xmlns:a16="http://schemas.microsoft.com/office/drawing/2014/main" val="4237579433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785983916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864444788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487649751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956760074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809686849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1433961530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1144002940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416969163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2177693374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698894341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484156496"/>
                        </a:ext>
                      </a:extLst>
                    </a:gridCol>
                  </a:tblGrid>
                  <a:tr h="370840">
                    <a:tc rowSpan="2"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dirty="0"/>
                            <a:t>變異數</a:t>
                          </a:r>
                        </a:p>
                      </a:txBody>
                      <a:tcPr anchor="ctr"/>
                    </a:tc>
                    <a:tc rowSpan="2"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dirty="0"/>
                            <a:t>紙本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E-map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AR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ANOVA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59846"/>
                      </a:ext>
                    </a:extLst>
                  </a:tr>
                  <a:tr h="370840">
                    <a:tc gridSpan="2"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Effect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zh-TW" altLang="en-US" sz="24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𝑑𝑓</m:t>
                                </m:r>
                              </m:oMath>
                            </m:oMathPara>
                          </a14:m>
                          <a:endParaRPr lang="zh-TW" altLang="en-US" sz="24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TW" altLang="en-US" sz="2400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sz="2400" b="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94619563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err="1"/>
                            <a:t>M</a:t>
                          </a:r>
                          <a:r>
                            <a:rPr lang="en-US" altLang="zh-TW" sz="1200" dirty="0" err="1"/>
                            <a:t>err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1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1.22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2.49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2.83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D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6.70**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2, 34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39931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2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3.67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az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4.33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5.56</a:t>
                          </a:r>
                          <a:r>
                            <a:rPr lang="en-US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2.18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19.28***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1, 17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5535021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 err="1">
                              <a:effectLst/>
                            </a:rPr>
                            <a:t>DⅹT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2, 34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275873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35DFD44D-3471-A9F3-7547-BC96CF7D41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5927256"/>
                  </p:ext>
                </p:extLst>
              </p:nvPr>
            </p:nvGraphicFramePr>
            <p:xfrm>
              <a:off x="379664" y="992382"/>
              <a:ext cx="11611028" cy="207778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60298">
                      <a:extLst>
                        <a:ext uri="{9D8B030D-6E8A-4147-A177-3AD203B41FA5}">
                          <a16:colId xmlns:a16="http://schemas.microsoft.com/office/drawing/2014/main" val="4237579433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785983916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864444788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487649751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956760074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3809686849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1433961530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1144002940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416969163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2177693374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698894341"/>
                        </a:ext>
                      </a:extLst>
                    </a:gridCol>
                    <a:gridCol w="960298">
                      <a:extLst>
                        <a:ext uri="{9D8B030D-6E8A-4147-A177-3AD203B41FA5}">
                          <a16:colId xmlns:a16="http://schemas.microsoft.com/office/drawing/2014/main" val="2484156496"/>
                        </a:ext>
                      </a:extLst>
                    </a:gridCol>
                  </a:tblGrid>
                  <a:tr h="396240">
                    <a:tc rowSpan="2"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dirty="0"/>
                            <a:t>變異數</a:t>
                          </a:r>
                        </a:p>
                      </a:txBody>
                      <a:tcPr anchor="ctr"/>
                    </a:tc>
                    <a:tc rowSpan="2"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000" dirty="0"/>
                            <a:t>紙本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E-map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AR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ANOVA</a:t>
                          </a:r>
                          <a:endParaRPr lang="zh-TW" altLang="en-US" sz="2000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59846"/>
                      </a:ext>
                    </a:extLst>
                  </a:tr>
                  <a:tr h="492824">
                    <a:tc gridSpan="2"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M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SD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Effect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825000" t="-86420" r="-184884" b="-2530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1013376" t="-86420" r="-102548" b="-2530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1106329" t="-86420" r="-1899" b="-2530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94619563"/>
                      </a:ext>
                    </a:extLst>
                  </a:tr>
                  <a:tr h="3962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err="1"/>
                            <a:t>M</a:t>
                          </a:r>
                          <a:r>
                            <a:rPr lang="en-US" altLang="zh-TW" sz="1200" dirty="0" err="1"/>
                            <a:t>err</a:t>
                          </a:r>
                          <a:endParaRPr lang="zh-TW" altLang="en-US" sz="2000" dirty="0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1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1.22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0.65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2.72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2.49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2.83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by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2.71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D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6.70**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2, 34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0.28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3993103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/>
                            <a:t>T</a:t>
                          </a:r>
                          <a:r>
                            <a:rPr lang="en-US" altLang="zh-TW" sz="1200" dirty="0"/>
                            <a:t>2</a:t>
                          </a:r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3.67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az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4.33</a:t>
                          </a:r>
                          <a:r>
                            <a:rPr lang="en-US" altLang="zh-TW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2.77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>
                              <a:effectLst/>
                            </a:rPr>
                            <a:t>5.56</a:t>
                          </a:r>
                          <a:r>
                            <a:rPr lang="en-US" sz="1800" b="0" i="0" kern="1200" baseline="300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bz</a:t>
                          </a:r>
                          <a:endParaRPr 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>
                              <a:effectLst/>
                            </a:rPr>
                            <a:t>2.18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19.28***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1, 17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0.53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55350213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sz="2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 err="1">
                              <a:effectLst/>
                            </a:rPr>
                            <a:t>DⅹT</a:t>
                          </a:r>
                          <a:endParaRPr lang="zh-TW" altLang="en-US" dirty="0">
                            <a:effectLst/>
                          </a:endParaRP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0.63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2, 34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dirty="0">
                              <a:effectLst/>
                            </a:rPr>
                            <a:t>0.04</a:t>
                          </a:r>
                        </a:p>
                      </a:txBody>
                      <a:tcPr marL="38100" marR="38100" marT="38100" marB="3810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2758735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文字方塊 7">
            <a:extLst>
              <a:ext uri="{FF2B5EF4-FFF2-40B4-BE49-F238E27FC236}">
                <a16:creationId xmlns:a16="http://schemas.microsoft.com/office/drawing/2014/main" id="{C2DDA908-5485-3E63-F6F9-65A085DD13F3}"/>
              </a:ext>
            </a:extLst>
          </p:cNvPr>
          <p:cNvSpPr txBox="1"/>
          <p:nvPr/>
        </p:nvSpPr>
        <p:spPr>
          <a:xfrm>
            <a:off x="379664" y="5665563"/>
            <a:ext cx="6168188" cy="961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/>
              <a:t>a</a:t>
            </a:r>
            <a:r>
              <a:rPr lang="zh-TW" altLang="en-US" sz="2000" dirty="0"/>
              <a:t>、</a:t>
            </a:r>
            <a:r>
              <a:rPr lang="en-US" altLang="zh-TW" sz="2000" dirty="0"/>
              <a:t>b</a:t>
            </a:r>
            <a:r>
              <a:rPr lang="zh-TW" altLang="en-US" sz="2000" dirty="0"/>
              <a:t> 表示導航輔助設備的類型的單純效果比較</a:t>
            </a:r>
            <a:endParaRPr lang="en-US" altLang="zh-TW" sz="2000" dirty="0"/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>
                <a:latin typeface="+mj-ea"/>
                <a:ea typeface="+mj-ea"/>
              </a:rPr>
              <a:t>y</a:t>
            </a:r>
            <a:r>
              <a:rPr lang="zh-TW" altLang="en-US" sz="2000" dirty="0">
                <a:latin typeface="+mj-ea"/>
                <a:ea typeface="+mj-ea"/>
              </a:rPr>
              <a:t>、</a:t>
            </a:r>
            <a:r>
              <a:rPr lang="en-US" altLang="zh-TW" sz="2000" dirty="0">
                <a:latin typeface="+mj-ea"/>
                <a:ea typeface="+mj-ea"/>
              </a:rPr>
              <a:t>z</a:t>
            </a:r>
            <a:r>
              <a:rPr lang="zh-TW" altLang="en-US" sz="2000" dirty="0">
                <a:latin typeface="+mj-ea"/>
                <a:ea typeface="+mj-ea"/>
              </a:rPr>
              <a:t> 表示時間之間的</a:t>
            </a:r>
            <a:r>
              <a:rPr lang="zh-TW" altLang="en-US" sz="2000" dirty="0"/>
              <a:t>單純效果比較</a:t>
            </a:r>
            <a:endParaRPr lang="en-US" altLang="zh-TW" sz="2000" dirty="0">
              <a:latin typeface="+mj-ea"/>
              <a:ea typeface="+mj-ea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4AC9B5E-C343-F2B6-FAFE-558A9C1E254E}"/>
              </a:ext>
            </a:extLst>
          </p:cNvPr>
          <p:cNvSpPr txBox="1"/>
          <p:nvPr/>
        </p:nvSpPr>
        <p:spPr>
          <a:xfrm>
            <a:off x="335474" y="3429000"/>
            <a:ext cx="111630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C00000"/>
                </a:solidFill>
              </a:rPr>
              <a:t>導航設備類型對</a:t>
            </a:r>
            <a:r>
              <a:rPr lang="en-US" altLang="zh-TW" sz="2000" b="1" dirty="0" err="1">
                <a:solidFill>
                  <a:srgbClr val="C00000"/>
                </a:solidFill>
              </a:rPr>
              <a:t>M</a:t>
            </a:r>
            <a:r>
              <a:rPr lang="en-US" altLang="zh-TW" sz="1200" b="1" dirty="0" err="1">
                <a:solidFill>
                  <a:srgbClr val="C00000"/>
                </a:solidFill>
              </a:rPr>
              <a:t>err</a:t>
            </a:r>
            <a:r>
              <a:rPr lang="zh-TW" altLang="en-US" sz="2000" b="1" dirty="0">
                <a:solidFill>
                  <a:srgbClr val="C00000"/>
                </a:solidFill>
              </a:rPr>
              <a:t>有顯著影響，</a:t>
            </a:r>
            <a:r>
              <a:rPr lang="zh-TW" altLang="en-US" sz="2000" b="1" dirty="0"/>
              <a:t>經過 </a:t>
            </a:r>
            <a:r>
              <a:rPr lang="en-US" altLang="zh-TW" sz="2000" b="1" dirty="0"/>
              <a:t>Bonferroni correction</a:t>
            </a:r>
            <a:r>
              <a:rPr lang="zh-TW" altLang="en-US" sz="2000" b="1" dirty="0"/>
              <a:t> 事後檢定可知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BE5BC9D-641F-051A-FBD1-87CD372E48AF}"/>
              </a:ext>
            </a:extLst>
          </p:cNvPr>
          <p:cNvSpPr txBox="1"/>
          <p:nvPr/>
        </p:nvSpPr>
        <p:spPr>
          <a:xfrm>
            <a:off x="605090" y="3919985"/>
            <a:ext cx="10243309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</a:rPr>
              <a:t>紙本的使用</a:t>
            </a:r>
            <a:r>
              <a:rPr lang="en-US" altLang="zh-TW" sz="2000" b="1" dirty="0">
                <a:solidFill>
                  <a:srgbClr val="C00000"/>
                </a:solidFill>
              </a:rPr>
              <a:t>(2.44</a:t>
            </a:r>
            <a:r>
              <a:rPr lang="en-US" altLang="zh-TW" sz="2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±0.32)</a:t>
            </a:r>
            <a:r>
              <a:rPr lang="zh-TW" altLang="en-US" sz="2000" b="1" dirty="0">
                <a:solidFill>
                  <a:srgbClr val="C00000"/>
                </a:solidFill>
              </a:rPr>
              <a:t>和</a:t>
            </a:r>
            <a:r>
              <a:rPr lang="en-US" altLang="zh-TW" sz="2000" b="1" dirty="0">
                <a:solidFill>
                  <a:srgbClr val="C00000"/>
                </a:solidFill>
              </a:rPr>
              <a:t>AR</a:t>
            </a:r>
            <a:r>
              <a:rPr lang="zh-TW" altLang="en-US" sz="2000" b="1" dirty="0">
                <a:solidFill>
                  <a:srgbClr val="C00000"/>
                </a:solidFill>
              </a:rPr>
              <a:t>的使用</a:t>
            </a:r>
            <a:r>
              <a:rPr lang="en-US" altLang="zh-TW" sz="2000" b="1" dirty="0">
                <a:solidFill>
                  <a:srgbClr val="C00000"/>
                </a:solidFill>
              </a:rPr>
              <a:t>(4.19</a:t>
            </a:r>
            <a:r>
              <a:rPr lang="en-US" altLang="zh-TW" sz="2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±0.34)</a:t>
            </a:r>
            <a:r>
              <a:rPr lang="zh-TW" altLang="en-US" sz="2000" b="1" dirty="0">
                <a:solidFill>
                  <a:srgbClr val="C00000"/>
                </a:solidFill>
              </a:rPr>
              <a:t>在</a:t>
            </a:r>
            <a:r>
              <a:rPr lang="en-US" altLang="zh-TW" sz="2000" b="1" dirty="0" err="1">
                <a:solidFill>
                  <a:srgbClr val="C00000"/>
                </a:solidFill>
              </a:rPr>
              <a:t>M</a:t>
            </a:r>
            <a:r>
              <a:rPr lang="en-US" altLang="zh-TW" sz="1200" b="1" dirty="0" err="1">
                <a:solidFill>
                  <a:srgbClr val="C00000"/>
                </a:solidFill>
              </a:rPr>
              <a:t>err</a:t>
            </a:r>
            <a:r>
              <a:rPr lang="zh-TW" altLang="en-US" sz="2000" b="1" dirty="0">
                <a:solidFill>
                  <a:srgbClr val="C00000"/>
                </a:solidFill>
              </a:rPr>
              <a:t>上有顯著差異 </a:t>
            </a:r>
            <a:r>
              <a:rPr lang="en-US" altLang="zh-TW" sz="2000" b="1" dirty="0">
                <a:solidFill>
                  <a:srgbClr val="C00000"/>
                </a:solidFill>
              </a:rPr>
              <a:t>(p&lt;0.01)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/>
              <a:t>E-map</a:t>
            </a:r>
            <a:r>
              <a:rPr lang="zh-TW" altLang="en-US" sz="2000" dirty="0"/>
              <a:t>的使用</a:t>
            </a:r>
            <a:r>
              <a:rPr lang="en-US" altLang="zh-TW" sz="2000" dirty="0"/>
              <a:t>(3.53</a:t>
            </a:r>
            <a:r>
              <a:rPr lang="en-US" altLang="zh-TW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±0.51)</a:t>
            </a:r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和紙本的使用</a:t>
            </a:r>
            <a:r>
              <a:rPr lang="en-US" altLang="zh-TW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(2.44±0.32)</a:t>
            </a:r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之間沒有顯著差異</a:t>
            </a:r>
            <a:r>
              <a:rPr lang="en-US" altLang="zh-TW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(p=0.48)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74141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21002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Discussion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0E3CAE41-9594-FC1F-94BB-47080E8ACE5A}"/>
              </a:ext>
            </a:extLst>
          </p:cNvPr>
          <p:cNvSpPr txBox="1"/>
          <p:nvPr/>
        </p:nvSpPr>
        <p:spPr>
          <a:xfrm>
            <a:off x="218566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路線學習</a:t>
            </a: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4CF747C2-EBCF-1E95-B19F-C6D6383FE38F}"/>
              </a:ext>
            </a:extLst>
          </p:cNvPr>
          <p:cNvGrpSpPr/>
          <p:nvPr/>
        </p:nvGrpSpPr>
        <p:grpSpPr>
          <a:xfrm>
            <a:off x="4963577" y="65068"/>
            <a:ext cx="7055895" cy="523220"/>
            <a:chOff x="551998" y="883933"/>
            <a:chExt cx="7055895" cy="523220"/>
          </a:xfrm>
        </p:grpSpPr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A75D84D0-62F4-FA7E-CA09-553E244782D6}"/>
                </a:ext>
              </a:extLst>
            </p:cNvPr>
            <p:cNvSpPr txBox="1"/>
            <p:nvPr/>
          </p:nvSpPr>
          <p:spPr>
            <a:xfrm>
              <a:off x="551998" y="883933"/>
              <a:ext cx="5363602" cy="499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假設 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: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 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AR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優於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E-map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，紙本優於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AR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和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E-map</a:t>
              </a: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810FC4AD-747F-4790-41EF-E32D3F5FF1FA}"/>
                </a:ext>
              </a:extLst>
            </p:cNvPr>
            <p:cNvSpPr txBox="1"/>
            <p:nvPr/>
          </p:nvSpPr>
          <p:spPr>
            <a:xfrm>
              <a:off x="5938060" y="907529"/>
              <a:ext cx="1669833" cy="499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→ 部分支持</a:t>
              </a:r>
              <a:endParaRPr lang="en-US" altLang="zh-TW" sz="2000" b="1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8" name="文字方塊 7">
            <a:extLst>
              <a:ext uri="{FF2B5EF4-FFF2-40B4-BE49-F238E27FC236}">
                <a16:creationId xmlns:a16="http://schemas.microsoft.com/office/drawing/2014/main" id="{961A00F5-260A-3D28-01CD-A6F98847D2ED}"/>
              </a:ext>
            </a:extLst>
          </p:cNvPr>
          <p:cNvSpPr txBox="1"/>
          <p:nvPr/>
        </p:nvSpPr>
        <p:spPr>
          <a:xfrm>
            <a:off x="171652" y="1215156"/>
            <a:ext cx="116032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受測者在紙本地圖的</a:t>
            </a:r>
            <a:r>
              <a:rPr lang="en-US" altLang="zh-TW" sz="2000" dirty="0" err="1"/>
              <a:t>M</a:t>
            </a:r>
            <a:r>
              <a:rPr lang="en-US" altLang="zh-TW" sz="1200" dirty="0" err="1"/>
              <a:t>err</a:t>
            </a:r>
            <a:r>
              <a:rPr lang="zh-TW" altLang="en-US" sz="2000" dirty="0"/>
              <a:t>錯誤比</a:t>
            </a:r>
            <a:r>
              <a:rPr lang="en-US" altLang="zh-TW" sz="2000" dirty="0"/>
              <a:t>AR-HUD</a:t>
            </a:r>
            <a:r>
              <a:rPr lang="zh-TW" altLang="en-US" sz="2000" dirty="0"/>
              <a:t>少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2A83366-C851-8952-6F1E-127195693DDA}"/>
              </a:ext>
            </a:extLst>
          </p:cNvPr>
          <p:cNvSpPr txBox="1"/>
          <p:nvPr/>
        </p:nvSpPr>
        <p:spPr>
          <a:xfrm>
            <a:off x="171651" y="2788367"/>
            <a:ext cx="118478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dirty="0"/>
              <a:t>AR</a:t>
            </a:r>
            <a:r>
              <a:rPr lang="zh-TW" altLang="en-US" sz="2000" dirty="0"/>
              <a:t>在路線學習沒有提供任何的好處，尤其是在想要快速獲取空間知識或深度了解某個地區的路線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0C4DED0-66BE-54A4-A32E-666B5CB844FE}"/>
              </a:ext>
            </a:extLst>
          </p:cNvPr>
          <p:cNvSpPr txBox="1"/>
          <p:nvPr/>
        </p:nvSpPr>
        <p:spPr>
          <a:xfrm>
            <a:off x="569070" y="1624920"/>
            <a:ext cx="11205835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/>
              <a:t>這與過去的研究相似，即在導航設備在學習和記憶路線方面，紙本地圖會較佳</a:t>
            </a:r>
            <a:r>
              <a:rPr lang="en-US" altLang="zh-TW" sz="2000" b="1" dirty="0"/>
              <a:t>(Huang et al., 2012; </a:t>
            </a:r>
            <a:r>
              <a:rPr lang="en-US" altLang="zh-TW" sz="2000" b="1" dirty="0" err="1"/>
              <a:t>Münzer</a:t>
            </a:r>
            <a:r>
              <a:rPr lang="en-US" altLang="zh-TW" sz="2000" b="1" dirty="0"/>
              <a:t> et al., 2006; Rehman &amp; Cao,2017)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25856F6-D1CE-C010-636B-370494EA0AFA}"/>
              </a:ext>
            </a:extLst>
          </p:cNvPr>
          <p:cNvSpPr txBox="1"/>
          <p:nvPr/>
        </p:nvSpPr>
        <p:spPr>
          <a:xfrm>
            <a:off x="569070" y="3198131"/>
            <a:ext cx="10973574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b="1" dirty="0"/>
              <a:t>AR-HUD</a:t>
            </a:r>
            <a:r>
              <a:rPr lang="zh-TW" altLang="en-US" sz="2000" b="1" dirty="0"/>
              <a:t>對於需要前往陌生地區的駕駛者是有益處的，尤其是在繁忙的地區，這些地區的分心或不確定性可能會在駕駛員駕駛時產生更大的影響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3923AE7-BE6B-7C65-4574-978E8A6CF11E}"/>
              </a:ext>
            </a:extLst>
          </p:cNvPr>
          <p:cNvSpPr txBox="1"/>
          <p:nvPr/>
        </p:nvSpPr>
        <p:spPr>
          <a:xfrm>
            <a:off x="171651" y="4361578"/>
            <a:ext cx="12020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當在傳統和</a:t>
            </a:r>
            <a:r>
              <a:rPr lang="en-US" altLang="zh-TW" sz="2000" dirty="0"/>
              <a:t>AR</a:t>
            </a:r>
            <a:r>
              <a:rPr lang="zh-TW" altLang="en-US" sz="2000" dirty="0"/>
              <a:t>系統之間做出決定的話，駕駛員偏好</a:t>
            </a:r>
            <a:r>
              <a:rPr lang="en-US" altLang="zh-TW" sz="2000" dirty="0"/>
              <a:t>AR</a:t>
            </a:r>
            <a:r>
              <a:rPr lang="zh-TW" altLang="en-US" sz="2000" dirty="0"/>
              <a:t>系統</a:t>
            </a:r>
            <a:r>
              <a:rPr lang="en-US" altLang="zh-TW" sz="2000" dirty="0"/>
              <a:t>(Kim &amp; Dey, 2009; </a:t>
            </a:r>
            <a:r>
              <a:rPr lang="en-US" altLang="zh-TW" sz="2000" dirty="0" err="1"/>
              <a:t>Medenica</a:t>
            </a:r>
            <a:r>
              <a:rPr lang="en-US" altLang="zh-TW" sz="2000" dirty="0"/>
              <a:t> et al., 2011) </a:t>
            </a:r>
          </a:p>
        </p:txBody>
      </p:sp>
    </p:spTree>
    <p:extLst>
      <p:ext uri="{BB962C8B-B14F-4D97-AF65-F5344CB8AC3E}">
        <p14:creationId xmlns:p14="http://schemas.microsoft.com/office/powerpoint/2010/main" val="4016307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81493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Potential limitation and  future directions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B7756C1C-71F8-18D4-F67E-60B9D9D273F4}"/>
              </a:ext>
            </a:extLst>
          </p:cNvPr>
          <p:cNvSpPr txBox="1"/>
          <p:nvPr/>
        </p:nvSpPr>
        <p:spPr>
          <a:xfrm>
            <a:off x="258417" y="1143283"/>
            <a:ext cx="11675165" cy="4192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此次模擬的難度較低，所以在碰撞次數上沒有觀察到顯著差異，只要受測者正常駕駛，碰撞次數幾乎都是零。而且為了避免疲勞駕駛，所以實驗時間相當短，因此這也有可能影響到研究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由於模擬器的性質關係，只要受測者未遵循事先設定好的路線進行，模擬器就會自動回到正確的路徑上，所以未來應該要讓受測者可以不受限制的探索和導航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這次實驗所找的受測者駕駛經驗都不到</a:t>
            </a:r>
            <a:r>
              <a:rPr lang="en-US" altLang="zh-TW" sz="2000" dirty="0"/>
              <a:t>10</a:t>
            </a:r>
            <a:r>
              <a:rPr lang="zh-TW" altLang="en-US" sz="2000" dirty="0"/>
              <a:t>年，在未來可以試圖探討年輕人和老年人在使用</a:t>
            </a:r>
            <a:r>
              <a:rPr lang="en-US" altLang="zh-TW" sz="2000" dirty="0"/>
              <a:t>AR</a:t>
            </a:r>
            <a:r>
              <a:rPr lang="zh-TW" altLang="en-US" sz="2000" dirty="0"/>
              <a:t>和傳統系統的差別。在過去的實驗中，</a:t>
            </a:r>
            <a:r>
              <a:rPr lang="en-US" altLang="zh-TW" sz="2000" dirty="0"/>
              <a:t>AR</a:t>
            </a:r>
            <a:r>
              <a:rPr lang="zh-TW" altLang="en-US" sz="2000" dirty="0"/>
              <a:t>系統相比傳統車載系統，使用</a:t>
            </a:r>
            <a:r>
              <a:rPr lang="en-US" altLang="zh-TW" sz="2000" dirty="0"/>
              <a:t>AR</a:t>
            </a:r>
            <a:r>
              <a:rPr lang="zh-TW" altLang="en-US" sz="2000" dirty="0"/>
              <a:t>對老司機和年經司機的駕駛行為都提高了，尤其對老司機來說更明顯</a:t>
            </a:r>
            <a:r>
              <a:rPr lang="fr-FR" altLang="zh-TW" sz="2000" dirty="0"/>
              <a:t>(Kim &amp; Dey, 2009; Mourant et al., 2001)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860646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 圖案 4">
            <a:extLst>
              <a:ext uri="{FF2B5EF4-FFF2-40B4-BE49-F238E27FC236}">
                <a16:creationId xmlns:a16="http://schemas.microsoft.com/office/drawing/2014/main" id="{085788E4-AAD9-62FD-26EB-6425D31D0797}"/>
              </a:ext>
            </a:extLst>
          </p:cNvPr>
          <p:cNvSpPr/>
          <p:nvPr/>
        </p:nvSpPr>
        <p:spPr>
          <a:xfrm rot="5400000" flipH="1" flipV="1">
            <a:off x="10207559" y="4990290"/>
            <a:ext cx="1313234" cy="1789889"/>
          </a:xfrm>
          <a:prstGeom prst="corner">
            <a:avLst>
              <a:gd name="adj1" fmla="val 23812"/>
              <a:gd name="adj2" fmla="val 2154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L 圖案 5">
            <a:extLst>
              <a:ext uri="{FF2B5EF4-FFF2-40B4-BE49-F238E27FC236}">
                <a16:creationId xmlns:a16="http://schemas.microsoft.com/office/drawing/2014/main" id="{F9AA07FA-1493-52CF-1D1B-2A5BD514891B}"/>
              </a:ext>
            </a:extLst>
          </p:cNvPr>
          <p:cNvSpPr/>
          <p:nvPr/>
        </p:nvSpPr>
        <p:spPr>
          <a:xfrm rot="16200000" flipV="1">
            <a:off x="671209" y="4990290"/>
            <a:ext cx="1313234" cy="1789889"/>
          </a:xfrm>
          <a:prstGeom prst="corner">
            <a:avLst>
              <a:gd name="adj1" fmla="val 23812"/>
              <a:gd name="adj2" fmla="val 2154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L 圖案 3">
            <a:extLst>
              <a:ext uri="{FF2B5EF4-FFF2-40B4-BE49-F238E27FC236}">
                <a16:creationId xmlns:a16="http://schemas.microsoft.com/office/drawing/2014/main" id="{3FB60EE0-90D4-BC83-2812-7AFD51B7138B}"/>
              </a:ext>
            </a:extLst>
          </p:cNvPr>
          <p:cNvSpPr/>
          <p:nvPr/>
        </p:nvSpPr>
        <p:spPr>
          <a:xfrm rot="5400000">
            <a:off x="671209" y="77821"/>
            <a:ext cx="1313234" cy="1789889"/>
          </a:xfrm>
          <a:prstGeom prst="corner">
            <a:avLst>
              <a:gd name="adj1" fmla="val 23812"/>
              <a:gd name="adj2" fmla="val 2154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L 圖案 6">
            <a:extLst>
              <a:ext uri="{FF2B5EF4-FFF2-40B4-BE49-F238E27FC236}">
                <a16:creationId xmlns:a16="http://schemas.microsoft.com/office/drawing/2014/main" id="{5C14A82B-6D2B-A5E3-EA23-26A7DF952492}"/>
              </a:ext>
            </a:extLst>
          </p:cNvPr>
          <p:cNvSpPr/>
          <p:nvPr/>
        </p:nvSpPr>
        <p:spPr>
          <a:xfrm rot="16200000" flipH="1">
            <a:off x="10207559" y="77821"/>
            <a:ext cx="1313234" cy="1789889"/>
          </a:xfrm>
          <a:prstGeom prst="corner">
            <a:avLst>
              <a:gd name="adj1" fmla="val 23812"/>
              <a:gd name="adj2" fmla="val 2154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FC5FC9D-870F-2463-DCDE-75A089E1ABE4}"/>
              </a:ext>
            </a:extLst>
          </p:cNvPr>
          <p:cNvSpPr txBox="1"/>
          <p:nvPr/>
        </p:nvSpPr>
        <p:spPr>
          <a:xfrm>
            <a:off x="468283" y="2894078"/>
            <a:ext cx="11255433" cy="1069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4800" b="1" dirty="0"/>
              <a:t>Thank you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71428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2BCFE95D-79DF-D155-4880-31781CEECD81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16CDDBD-E0ED-8571-BB4A-280CA18E39B0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BED6EA3E-508F-075D-1E4B-5EE8783D4AC9}"/>
                </a:ext>
              </a:extLst>
            </p:cNvPr>
            <p:cNvSpPr txBox="1"/>
            <p:nvPr/>
          </p:nvSpPr>
          <p:spPr>
            <a:xfrm>
              <a:off x="0" y="112905"/>
              <a:ext cx="24527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Introduction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754FB881-CFF0-4C51-6BAE-1E7D5AD46C83}"/>
              </a:ext>
            </a:extLst>
          </p:cNvPr>
          <p:cNvSpPr txBox="1"/>
          <p:nvPr/>
        </p:nvSpPr>
        <p:spPr>
          <a:xfrm>
            <a:off x="185530" y="1018403"/>
            <a:ext cx="11820940" cy="5116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十九世紀末第一批的汽車發展恰逢印刷技術的進步，使得地圖的傳播速度更快</a:t>
            </a:r>
            <a:r>
              <a:rPr lang="en-US" altLang="zh-TW" sz="2000" dirty="0"/>
              <a:t> (Library of Congress, 2019; Library of Congress, n.d.)</a:t>
            </a:r>
            <a:r>
              <a:rPr lang="zh-TW" altLang="en-US" sz="2000" dirty="0"/>
              <a:t>。</a:t>
            </a: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000" dirty="0"/>
              <a:t>1930</a:t>
            </a:r>
            <a:r>
              <a:rPr lang="zh-TW" altLang="en-US" sz="2000" dirty="0"/>
              <a:t>年個人導航設備</a:t>
            </a:r>
            <a:r>
              <a:rPr lang="en-US" altLang="zh-TW" sz="2000" dirty="0"/>
              <a:t>(PND)</a:t>
            </a:r>
            <a:r>
              <a:rPr lang="zh-TW" altLang="en-US" sz="2000" dirty="0"/>
              <a:t>就已存在，但是因為高成本和數據儲存限制的關係，到近幾年才被解決，才得以讓導航設備普及化 </a:t>
            </a:r>
            <a:r>
              <a:rPr lang="en-US" altLang="zh-TW" sz="2000" dirty="0"/>
              <a:t>(</a:t>
            </a:r>
            <a:r>
              <a:rPr lang="en-US" altLang="zh-TW" sz="2000" dirty="0" err="1"/>
              <a:t>Leite</a:t>
            </a:r>
            <a:r>
              <a:rPr lang="en-US" altLang="zh-TW" sz="2000" dirty="0"/>
              <a:t>, 2018)</a:t>
            </a:r>
            <a:r>
              <a:rPr lang="zh-TW" altLang="en-US" sz="2000" dirty="0"/>
              <a:t>。</a:t>
            </a: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000" dirty="0"/>
              <a:t>2015</a:t>
            </a:r>
            <a:r>
              <a:rPr lang="zh-TW" altLang="en-US" sz="2000" dirty="0"/>
              <a:t>年時</a:t>
            </a:r>
            <a:r>
              <a:rPr lang="fi-FI" altLang="zh-TW" sz="2000" dirty="0"/>
              <a:t> Kamalanathsharma et al. (2015)</a:t>
            </a:r>
            <a:r>
              <a:rPr lang="zh-TW" altLang="en-US" sz="2000" dirty="0"/>
              <a:t>進行了一項調查，發現有</a:t>
            </a:r>
            <a:r>
              <a:rPr lang="en-US" altLang="zh-TW" sz="2000" dirty="0"/>
              <a:t>64%</a:t>
            </a:r>
            <a:r>
              <a:rPr lang="zh-TW" altLang="en-US" sz="2000" dirty="0"/>
              <a:t>的駕駛員會利用應用程式來獲取導航或交通訊息。在</a:t>
            </a:r>
            <a:r>
              <a:rPr lang="en-US" altLang="zh-TW" sz="2000" dirty="0"/>
              <a:t>2011</a:t>
            </a:r>
            <a:r>
              <a:rPr lang="zh-TW" altLang="en-US" sz="2000" dirty="0"/>
              <a:t>年時</a:t>
            </a:r>
            <a:r>
              <a:rPr lang="en-US" altLang="zh-TW" sz="2000" dirty="0"/>
              <a:t>Lo et al.</a:t>
            </a:r>
            <a:r>
              <a:rPr lang="zh-TW" altLang="en-US" sz="2000" dirty="0"/>
              <a:t>發現駕駛員即便到熟悉的地方也使用</a:t>
            </a:r>
            <a:r>
              <a:rPr lang="en-US" altLang="zh-TW" sz="2000" dirty="0"/>
              <a:t>PND</a:t>
            </a:r>
            <a:r>
              <a:rPr lang="zh-TW" altLang="en-US" sz="2000" dirty="0"/>
              <a:t>。</a:t>
            </a: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000" dirty="0"/>
              <a:t>PND</a:t>
            </a:r>
            <a:r>
              <a:rPr lang="zh-TW" altLang="en-US" sz="2000" dirty="0"/>
              <a:t>可以提高駕駛員在不熟悉區域的駕駛行為和尋路能力 </a:t>
            </a:r>
            <a:r>
              <a:rPr lang="en-US" altLang="zh-TW" sz="2000" dirty="0"/>
              <a:t>(Lee &amp; Cheng, 2008; Streeter et al., 1985)</a:t>
            </a:r>
            <a:r>
              <a:rPr lang="zh-TW" altLang="en-US" sz="2000" dirty="0"/>
              <a:t> 。而</a:t>
            </a:r>
            <a:r>
              <a:rPr lang="en-US" altLang="zh-TW" sz="2000" dirty="0"/>
              <a:t>PND</a:t>
            </a:r>
            <a:r>
              <a:rPr lang="zh-TW" altLang="en-US" sz="2000" dirty="0"/>
              <a:t>的高使用率也能夠大幅降低二氧化碳的排放量</a:t>
            </a:r>
            <a:r>
              <a:rPr lang="en-US" altLang="zh-TW" sz="2000" dirty="0"/>
              <a:t>(O’Connor et al., 2019)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95831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8D4BBAA5-8FC9-D946-68AF-F32E9BE34EB2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877CE5F-872C-5309-7A84-5E879FB31DD7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50E45CCB-59E3-381F-7BE9-4094ABA25D76}"/>
                </a:ext>
              </a:extLst>
            </p:cNvPr>
            <p:cNvSpPr txBox="1"/>
            <p:nvPr/>
          </p:nvSpPr>
          <p:spPr>
            <a:xfrm>
              <a:off x="0" y="112905"/>
              <a:ext cx="16177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Method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23500956-A6AF-2E3A-B850-01C90C2552E0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實驗設計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81FDA3B-5A4C-1C45-801F-306345EB0BE9}"/>
              </a:ext>
            </a:extLst>
          </p:cNvPr>
          <p:cNvSpPr txBox="1"/>
          <p:nvPr/>
        </p:nvSpPr>
        <p:spPr>
          <a:xfrm>
            <a:off x="-5538" y="907529"/>
            <a:ext cx="5468164" cy="1422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重複測量設計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依變項 </a:t>
            </a:r>
            <a:r>
              <a:rPr lang="en-US" altLang="zh-TW" sz="2000" dirty="0"/>
              <a:t>:</a:t>
            </a:r>
            <a:r>
              <a:rPr lang="zh-TW" altLang="en-US" sz="2000" dirty="0"/>
              <a:t> 三種導航設備 </a:t>
            </a:r>
            <a:r>
              <a:rPr lang="en-US" altLang="zh-TW" sz="2000" dirty="0"/>
              <a:t>(</a:t>
            </a:r>
            <a:r>
              <a:rPr lang="zh-TW" altLang="en-US" sz="2000" dirty="0"/>
              <a:t>紙本、</a:t>
            </a:r>
            <a:r>
              <a:rPr lang="en-US" altLang="zh-TW" sz="2000" dirty="0"/>
              <a:t>E-map</a:t>
            </a:r>
            <a:r>
              <a:rPr lang="zh-TW" altLang="en-US" sz="2000" dirty="0"/>
              <a:t>、</a:t>
            </a:r>
            <a:r>
              <a:rPr lang="en-US" altLang="zh-TW" sz="2000" dirty="0"/>
              <a:t>AR)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自變項 </a:t>
            </a:r>
            <a:r>
              <a:rPr lang="en-US" altLang="zh-TW" sz="2000" dirty="0"/>
              <a:t>:</a:t>
            </a:r>
            <a:r>
              <a:rPr lang="zh-TW" altLang="en-US" sz="2000" dirty="0"/>
              <a:t> </a:t>
            </a:r>
            <a:endParaRPr lang="en-US" altLang="zh-TW" sz="2000" dirty="0"/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9F2CFEA0-6417-4BF9-6CD7-30D594BF1842}"/>
              </a:ext>
            </a:extLst>
          </p:cNvPr>
          <p:cNvGraphicFramePr>
            <a:graphicFrameLocks noGrp="1"/>
          </p:cNvGraphicFramePr>
          <p:nvPr/>
        </p:nvGraphicFramePr>
        <p:xfrm>
          <a:off x="1414392" y="1986399"/>
          <a:ext cx="7288174" cy="3634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8806">
                  <a:extLst>
                    <a:ext uri="{9D8B030D-6E8A-4147-A177-3AD203B41FA5}">
                      <a16:colId xmlns:a16="http://schemas.microsoft.com/office/drawing/2014/main" val="1765255739"/>
                    </a:ext>
                  </a:extLst>
                </a:gridCol>
                <a:gridCol w="5229368">
                  <a:extLst>
                    <a:ext uri="{9D8B030D-6E8A-4147-A177-3AD203B41FA5}">
                      <a16:colId xmlns:a16="http://schemas.microsoft.com/office/drawing/2014/main" val="2335561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駕駛行為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路線學習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46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訊號燈使用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車道偏離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碰撞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超速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完成時間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錯誤轉彎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錯過停車</a:t>
                      </a:r>
                      <a:endParaRPr lang="en-US" altLang="zh-TW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altLang="zh-TW" sz="2000" dirty="0"/>
                        <a:t>A</a:t>
                      </a:r>
                      <a:r>
                        <a:rPr lang="en-US" altLang="zh-TW" sz="1200" dirty="0"/>
                        <a:t>G</a:t>
                      </a:r>
                      <a:r>
                        <a:rPr lang="zh-TW" altLang="en-US" sz="1200" dirty="0"/>
                        <a:t> </a:t>
                      </a:r>
                      <a:r>
                        <a:rPr lang="en-US" altLang="zh-TW" sz="2000" dirty="0"/>
                        <a:t>:</a:t>
                      </a:r>
                      <a:r>
                        <a:rPr lang="en-US" altLang="zh-TW" sz="1200" dirty="0"/>
                        <a:t> </a:t>
                      </a:r>
                      <a:r>
                        <a:rPr lang="zh-TW" altLang="en-US" sz="2000" dirty="0"/>
                        <a:t>地標識別 </a:t>
                      </a:r>
                      <a:r>
                        <a:rPr lang="en-US" altLang="zh-TW" sz="2000" dirty="0"/>
                        <a:t>(</a:t>
                      </a:r>
                      <a:r>
                        <a:rPr lang="zh-TW" altLang="en-US" sz="2000" dirty="0"/>
                        <a:t>地標識別的感官效率</a:t>
                      </a:r>
                      <a:r>
                        <a:rPr lang="en-US" altLang="zh-TW" sz="2000" dirty="0"/>
                        <a:t>)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altLang="zh-TW" sz="2000" dirty="0"/>
                        <a:t>LOE</a:t>
                      </a:r>
                      <a:r>
                        <a:rPr lang="zh-TW" altLang="en-US" sz="2000" dirty="0"/>
                        <a:t> </a:t>
                      </a:r>
                      <a:r>
                        <a:rPr lang="en-US" altLang="zh-TW" sz="2000" dirty="0"/>
                        <a:t>:</a:t>
                      </a:r>
                      <a:r>
                        <a:rPr lang="zh-TW" altLang="en-US" sz="2000" dirty="0"/>
                        <a:t> 路線識別 </a:t>
                      </a:r>
                      <a:r>
                        <a:rPr lang="en-US" altLang="zh-TW" sz="2000" dirty="0"/>
                        <a:t>(</a:t>
                      </a:r>
                      <a:r>
                        <a:rPr lang="zh-TW" altLang="en-US" sz="2000" dirty="0"/>
                        <a:t>每個地標選擇的錯誤比率</a:t>
                      </a:r>
                      <a:r>
                        <a:rPr lang="en-US" altLang="zh-TW" sz="2000" dirty="0"/>
                        <a:t>)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altLang="zh-TW" sz="2000" dirty="0" err="1"/>
                        <a:t>M</a:t>
                      </a:r>
                      <a:r>
                        <a:rPr lang="en-US" altLang="zh-TW" sz="1200" dirty="0" err="1"/>
                        <a:t>err</a:t>
                      </a:r>
                      <a:r>
                        <a:rPr lang="zh-TW" altLang="en-US" sz="2000" dirty="0"/>
                        <a:t> </a:t>
                      </a:r>
                      <a:r>
                        <a:rPr lang="en-US" altLang="zh-TW" sz="2000" dirty="0"/>
                        <a:t>: </a:t>
                      </a:r>
                      <a:r>
                        <a:rPr lang="zh-TW" altLang="en-US" sz="2000" dirty="0"/>
                        <a:t>縱覽知識 </a:t>
                      </a:r>
                      <a:r>
                        <a:rPr lang="en-US" altLang="zh-TW" sz="2000" dirty="0"/>
                        <a:t>(</a:t>
                      </a:r>
                      <a:r>
                        <a:rPr lang="zh-TW" altLang="en-US" sz="2000" dirty="0"/>
                        <a:t>所選地圖中的錯誤數量</a:t>
                      </a:r>
                      <a:r>
                        <a:rPr lang="en-US" altLang="zh-TW" sz="2000" dirty="0"/>
                        <a:t>)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693192"/>
                  </a:ext>
                </a:extLst>
              </a:tr>
            </a:tbl>
          </a:graphicData>
        </a:graphic>
      </p:graphicFrame>
      <p:grpSp>
        <p:nvGrpSpPr>
          <p:cNvPr id="16" name="群組 15">
            <a:extLst>
              <a:ext uri="{FF2B5EF4-FFF2-40B4-BE49-F238E27FC236}">
                <a16:creationId xmlns:a16="http://schemas.microsoft.com/office/drawing/2014/main" id="{761C5D58-5CF8-0430-A349-FAAEA6DE1F96}"/>
              </a:ext>
            </a:extLst>
          </p:cNvPr>
          <p:cNvGrpSpPr/>
          <p:nvPr/>
        </p:nvGrpSpPr>
        <p:grpSpPr>
          <a:xfrm>
            <a:off x="4128839" y="3934989"/>
            <a:ext cx="6999364" cy="2848209"/>
            <a:chOff x="4917115" y="3976270"/>
            <a:chExt cx="6999364" cy="2848209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DFDE703-B1A5-FC4E-BDA6-3B51D0C03825}"/>
                </a:ext>
              </a:extLst>
            </p:cNvPr>
            <p:cNvSpPr/>
            <p:nvPr/>
          </p:nvSpPr>
          <p:spPr>
            <a:xfrm>
              <a:off x="4917115" y="3976270"/>
              <a:ext cx="5392408" cy="22100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28C8ADAF-3798-39F6-24F5-78DEED40F636}"/>
                </a:ext>
              </a:extLst>
            </p:cNvPr>
            <p:cNvGrpSpPr/>
            <p:nvPr/>
          </p:nvGrpSpPr>
          <p:grpSpPr>
            <a:xfrm>
              <a:off x="5058479" y="3976271"/>
              <a:ext cx="6858000" cy="1408032"/>
              <a:chOff x="3767959" y="4020207"/>
              <a:chExt cx="6858000" cy="14080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文字方塊 6">
                    <a:extLst>
                      <a:ext uri="{FF2B5EF4-FFF2-40B4-BE49-F238E27FC236}">
                        <a16:creationId xmlns:a16="http://schemas.microsoft.com/office/drawing/2014/main" id="{A06ED30C-6F82-7A5B-03BE-0E171AD476E1}"/>
                      </a:ext>
                    </a:extLst>
                  </p:cNvPr>
                  <p:cNvSpPr txBox="1"/>
                  <p:nvPr/>
                </p:nvSpPr>
                <p:spPr>
                  <a:xfrm>
                    <a:off x="3929698" y="4327758"/>
                    <a:ext cx="4111638" cy="83426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zh-TW" alt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zh-TW" alt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r>
                            <a:rPr lang="zh-TW" altLang="en-US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zh-TW" alt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TW" alt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zh-TW" alt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TW" alt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d>
                              <m:r>
                                <a:rPr lang="zh-TW" altLang="en-US" sz="2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zh-TW" alt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TW" altLang="en-US" sz="28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zh-TW" alt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zh-TW" alt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TW" alt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𝐹𝐴</m:t>
                                      </m:r>
                                    </m:e>
                                  </m:d>
                                </m:e>
                              </m:d>
                            </m:num>
                            <m:den>
                              <m:r>
                                <a:rPr lang="zh-TW" altLang="en-US" sz="2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oMath>
                      </m:oMathPara>
                    </a14:m>
                    <a:endParaRPr lang="zh-TW" alt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" name="文字方塊 6">
                    <a:extLst>
                      <a:ext uri="{FF2B5EF4-FFF2-40B4-BE49-F238E27FC236}">
                        <a16:creationId xmlns:a16="http://schemas.microsoft.com/office/drawing/2014/main" id="{A06ED30C-6F82-7A5B-03BE-0E171AD476E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29698" y="4327758"/>
                    <a:ext cx="4111638" cy="83426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BF6ED098-E0B4-CB21-2166-32526607D426}"/>
                  </a:ext>
                </a:extLst>
              </p:cNvPr>
              <p:cNvSpPr txBox="1"/>
              <p:nvPr/>
            </p:nvSpPr>
            <p:spPr>
              <a:xfrm>
                <a:off x="8485256" y="4200736"/>
                <a:ext cx="1921936" cy="9612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000" dirty="0"/>
                  <a:t>P(H)</a:t>
                </a:r>
                <a:r>
                  <a:rPr lang="zh-TW" altLang="en-US" sz="2000" dirty="0"/>
                  <a:t> </a:t>
                </a:r>
                <a:r>
                  <a:rPr lang="en-US" altLang="zh-TW" sz="2000" dirty="0"/>
                  <a:t>=</a:t>
                </a:r>
                <a:r>
                  <a:rPr lang="zh-TW" altLang="en-US" sz="2000" dirty="0"/>
                  <a:t> 答對率</a:t>
                </a:r>
                <a:endParaRPr lang="en-US" altLang="zh-TW" sz="2000" dirty="0"/>
              </a:p>
              <a:p>
                <a:pPr>
                  <a:lnSpc>
                    <a:spcPct val="150000"/>
                  </a:lnSpc>
                </a:pPr>
                <a:r>
                  <a:rPr lang="en-US" altLang="zh-TW" sz="2000" dirty="0"/>
                  <a:t>P(FA)</a:t>
                </a:r>
                <a:r>
                  <a:rPr lang="zh-TW" altLang="en-US" sz="2000" dirty="0"/>
                  <a:t> </a:t>
                </a:r>
                <a:r>
                  <a:rPr lang="en-US" altLang="zh-TW" sz="2000" dirty="0"/>
                  <a:t>=</a:t>
                </a:r>
                <a:r>
                  <a:rPr lang="zh-TW" altLang="en-US" sz="2000" dirty="0"/>
                  <a:t> 誤報率</a:t>
                </a:r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3C13AA9A-3C4C-FB08-D159-8CB8B7741E67}"/>
                  </a:ext>
                </a:extLst>
              </p:cNvPr>
              <p:cNvSpPr/>
              <p:nvPr/>
            </p:nvSpPr>
            <p:spPr>
              <a:xfrm>
                <a:off x="3767959" y="4020207"/>
                <a:ext cx="6858000" cy="14080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B72667A1-1F33-F012-5F2B-1A77A7E6BBD6}"/>
                </a:ext>
              </a:extLst>
            </p:cNvPr>
            <p:cNvGrpSpPr/>
            <p:nvPr/>
          </p:nvGrpSpPr>
          <p:grpSpPr>
            <a:xfrm>
              <a:off x="5058479" y="5548084"/>
              <a:ext cx="3641834" cy="1276395"/>
              <a:chOff x="4572000" y="5581605"/>
              <a:chExt cx="3641834" cy="127639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文字方塊 12">
                    <a:extLst>
                      <a:ext uri="{FF2B5EF4-FFF2-40B4-BE49-F238E27FC236}">
                        <a16:creationId xmlns:a16="http://schemas.microsoft.com/office/drawing/2014/main" id="{D4878C1F-521F-2C54-0C87-0CAD2C9261C3}"/>
                      </a:ext>
                    </a:extLst>
                  </p:cNvPr>
                  <p:cNvSpPr txBox="1"/>
                  <p:nvPr/>
                </p:nvSpPr>
                <p:spPr>
                  <a:xfrm>
                    <a:off x="4572000" y="5726571"/>
                    <a:ext cx="3465564" cy="92756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zh-TW" alt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𝑒𝑟𝑟</m:t>
                              </m:r>
                            </m:sub>
                          </m:sSub>
                          <m:r>
                            <a:rPr lang="zh-TW" altLang="en-US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zh-TW" alt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TW" alt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錯誤數量</m:t>
                              </m:r>
                            </m:num>
                            <m:den>
                              <m:r>
                                <a:rPr lang="zh-TW" alt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所選</m:t>
                              </m:r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地</m:t>
                              </m:r>
                              <m:r>
                                <a:rPr lang="zh-TW" alt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標數量</m:t>
                              </m:r>
                            </m:den>
                          </m:f>
                        </m:oMath>
                      </m:oMathPara>
                    </a14:m>
                    <a:endParaRPr lang="zh-TW" alt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" name="文字方塊 12">
                    <a:extLst>
                      <a:ext uri="{FF2B5EF4-FFF2-40B4-BE49-F238E27FC236}">
                        <a16:creationId xmlns:a16="http://schemas.microsoft.com/office/drawing/2014/main" id="{D4878C1F-521F-2C54-0C87-0CAD2C9261C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72000" y="5726571"/>
                    <a:ext cx="3465564" cy="92756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5C1A887E-6350-80AB-EF75-DDD131F67D21}"/>
                  </a:ext>
                </a:extLst>
              </p:cNvPr>
              <p:cNvSpPr/>
              <p:nvPr/>
            </p:nvSpPr>
            <p:spPr>
              <a:xfrm>
                <a:off x="4572000" y="5581605"/>
                <a:ext cx="3641834" cy="12763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4287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788E68D-8C86-B6AB-24C8-E665459C739F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B54F7E7-816F-8373-CD91-8281AF20862D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53FA94C-DC95-558D-26C3-BD689BB0CFAE}"/>
                </a:ext>
              </a:extLst>
            </p:cNvPr>
            <p:cNvSpPr txBox="1"/>
            <p:nvPr/>
          </p:nvSpPr>
          <p:spPr>
            <a:xfrm>
              <a:off x="0" y="112905"/>
              <a:ext cx="21002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Discussion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0E3CAE41-9594-FC1F-94BB-47080E8ACE5A}"/>
              </a:ext>
            </a:extLst>
          </p:cNvPr>
          <p:cNvSpPr txBox="1"/>
          <p:nvPr/>
        </p:nvSpPr>
        <p:spPr>
          <a:xfrm>
            <a:off x="218566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路線學習</a:t>
            </a: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4CF747C2-EBCF-1E95-B19F-C6D6383FE38F}"/>
              </a:ext>
            </a:extLst>
          </p:cNvPr>
          <p:cNvGrpSpPr/>
          <p:nvPr/>
        </p:nvGrpSpPr>
        <p:grpSpPr>
          <a:xfrm>
            <a:off x="4963577" y="65068"/>
            <a:ext cx="7055895" cy="523220"/>
            <a:chOff x="551998" y="883933"/>
            <a:chExt cx="7055895" cy="523220"/>
          </a:xfrm>
        </p:grpSpPr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A75D84D0-62F4-FA7E-CA09-553E244782D6}"/>
                </a:ext>
              </a:extLst>
            </p:cNvPr>
            <p:cNvSpPr txBox="1"/>
            <p:nvPr/>
          </p:nvSpPr>
          <p:spPr>
            <a:xfrm>
              <a:off x="551998" y="883933"/>
              <a:ext cx="5363602" cy="499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假設 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: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 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AR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優於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E-map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，紙本優於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AR</a:t>
              </a: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和</a:t>
              </a:r>
              <a:r>
                <a:rPr lang="en-US" altLang="zh-TW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E-map</a:t>
              </a: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810FC4AD-747F-4790-41EF-E32D3F5FF1FA}"/>
                </a:ext>
              </a:extLst>
            </p:cNvPr>
            <p:cNvSpPr txBox="1"/>
            <p:nvPr/>
          </p:nvSpPr>
          <p:spPr>
            <a:xfrm>
              <a:off x="5938060" y="907529"/>
              <a:ext cx="1669833" cy="499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20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→ 部分支持</a:t>
              </a:r>
              <a:endParaRPr lang="en-US" altLang="zh-TW" sz="2000" b="1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7" name="文字方塊 6">
            <a:extLst>
              <a:ext uri="{FF2B5EF4-FFF2-40B4-BE49-F238E27FC236}">
                <a16:creationId xmlns:a16="http://schemas.microsoft.com/office/drawing/2014/main" id="{AC3AAA0E-C998-3E8B-7DF8-EA3314685C11}"/>
              </a:ext>
            </a:extLst>
          </p:cNvPr>
          <p:cNvSpPr txBox="1"/>
          <p:nvPr/>
        </p:nvSpPr>
        <p:spPr>
          <a:xfrm>
            <a:off x="171651" y="1004790"/>
            <a:ext cx="116032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/>
              <a:t>在各個導航設備的</a:t>
            </a:r>
            <a:r>
              <a:rPr lang="en-US" altLang="zh-TW" sz="2000" dirty="0"/>
              <a:t>A</a:t>
            </a:r>
            <a:r>
              <a:rPr lang="en-US" altLang="zh-TW" sz="1200" dirty="0"/>
              <a:t>G</a:t>
            </a:r>
            <a:r>
              <a:rPr lang="zh-TW" altLang="en-US" sz="2000" dirty="0"/>
              <a:t>和</a:t>
            </a:r>
            <a:r>
              <a:rPr lang="en-US" altLang="zh-TW" sz="2000" dirty="0"/>
              <a:t>LOE</a:t>
            </a:r>
            <a:r>
              <a:rPr lang="zh-TW" altLang="en-US" sz="2000" dirty="0"/>
              <a:t>沒有顯著差異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61A00F5-260A-3D28-01CD-A6F98847D2ED}"/>
              </a:ext>
            </a:extLst>
          </p:cNvPr>
          <p:cNvSpPr txBox="1"/>
          <p:nvPr/>
        </p:nvSpPr>
        <p:spPr>
          <a:xfrm>
            <a:off x="171651" y="2016822"/>
            <a:ext cx="116032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受測者在紙本地圖的</a:t>
            </a:r>
            <a:r>
              <a:rPr lang="en-US" altLang="zh-TW" sz="2000" dirty="0" err="1"/>
              <a:t>M</a:t>
            </a:r>
            <a:r>
              <a:rPr lang="en-US" altLang="zh-TW" sz="1200" dirty="0" err="1"/>
              <a:t>err</a:t>
            </a:r>
            <a:r>
              <a:rPr lang="zh-TW" altLang="en-US" sz="2000" dirty="0"/>
              <a:t>錯誤比</a:t>
            </a:r>
            <a:r>
              <a:rPr lang="en-US" altLang="zh-TW" sz="2000" dirty="0"/>
              <a:t>AR-HUD</a:t>
            </a:r>
            <a:r>
              <a:rPr lang="zh-TW" altLang="en-US" sz="2000" dirty="0"/>
              <a:t>少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2A83366-C851-8952-6F1E-127195693DDA}"/>
              </a:ext>
            </a:extLst>
          </p:cNvPr>
          <p:cNvSpPr txBox="1"/>
          <p:nvPr/>
        </p:nvSpPr>
        <p:spPr>
          <a:xfrm>
            <a:off x="171650" y="3590033"/>
            <a:ext cx="118478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dirty="0"/>
              <a:t>AR</a:t>
            </a:r>
            <a:r>
              <a:rPr lang="zh-TW" altLang="en-US" sz="2000" dirty="0"/>
              <a:t>在路線學習沒有提供任何的好處，尤其是在想要快速獲取空間知識或深度了解某個地區的路線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D6D6034-E0D8-6869-FAD9-DCE455EA3555}"/>
              </a:ext>
            </a:extLst>
          </p:cNvPr>
          <p:cNvSpPr txBox="1"/>
          <p:nvPr/>
        </p:nvSpPr>
        <p:spPr>
          <a:xfrm>
            <a:off x="569069" y="1446638"/>
            <a:ext cx="69542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000" b="1" dirty="0"/>
              <a:t>表明</a:t>
            </a:r>
            <a:r>
              <a:rPr lang="en-US" altLang="zh-TW" sz="2000" b="1" dirty="0"/>
              <a:t>AR</a:t>
            </a:r>
            <a:r>
              <a:rPr lang="zh-TW" altLang="en-US" sz="2000" b="1" dirty="0"/>
              <a:t>和</a:t>
            </a:r>
            <a:r>
              <a:rPr lang="en-US" altLang="zh-TW" sz="2000" b="1" dirty="0"/>
              <a:t>E-map</a:t>
            </a:r>
            <a:r>
              <a:rPr lang="zh-TW" altLang="en-US" sz="2000" b="1" dirty="0"/>
              <a:t>在這兩個情況下可以獲取空間知識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0C4DED0-66BE-54A4-A32E-666B5CB844FE}"/>
              </a:ext>
            </a:extLst>
          </p:cNvPr>
          <p:cNvSpPr txBox="1"/>
          <p:nvPr/>
        </p:nvSpPr>
        <p:spPr>
          <a:xfrm>
            <a:off x="569069" y="2426586"/>
            <a:ext cx="11205835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/>
              <a:t>這與過去的研究相似，即在導航設備在學習和記憶路線方面，紙本地圖會較佳</a:t>
            </a:r>
            <a:r>
              <a:rPr lang="en-US" altLang="zh-TW" sz="2000" b="1" dirty="0"/>
              <a:t>(Huang et al., 2012; </a:t>
            </a:r>
            <a:r>
              <a:rPr lang="en-US" altLang="zh-TW" sz="2000" b="1" dirty="0" err="1"/>
              <a:t>Münzer</a:t>
            </a:r>
            <a:r>
              <a:rPr lang="en-US" altLang="zh-TW" sz="2000" b="1" dirty="0"/>
              <a:t> et al., 2006; Rehman &amp; Cao,2017)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25856F6-D1CE-C010-636B-370494EA0AFA}"/>
              </a:ext>
            </a:extLst>
          </p:cNvPr>
          <p:cNvSpPr txBox="1"/>
          <p:nvPr/>
        </p:nvSpPr>
        <p:spPr>
          <a:xfrm>
            <a:off x="569069" y="3999797"/>
            <a:ext cx="10973574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b="1" dirty="0"/>
              <a:t>AR-HUD</a:t>
            </a:r>
            <a:r>
              <a:rPr lang="zh-TW" altLang="en-US" sz="2000" b="1" dirty="0"/>
              <a:t>對於需要前往陌生地區的駕駛者是有益處的，尤其是在繁忙的地區，這些地區的分心或不確定性可能會在駕駛員駕駛時產生更大的影響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3923AE7-BE6B-7C65-4574-978E8A6CF11E}"/>
              </a:ext>
            </a:extLst>
          </p:cNvPr>
          <p:cNvSpPr txBox="1"/>
          <p:nvPr/>
        </p:nvSpPr>
        <p:spPr>
          <a:xfrm>
            <a:off x="171650" y="5163244"/>
            <a:ext cx="12020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當在傳統和</a:t>
            </a:r>
            <a:r>
              <a:rPr lang="en-US" altLang="zh-TW" sz="2000" dirty="0"/>
              <a:t>AR</a:t>
            </a:r>
            <a:r>
              <a:rPr lang="zh-TW" altLang="en-US" sz="2000" dirty="0"/>
              <a:t>系統之間做出決定的話，駕駛員偏好</a:t>
            </a:r>
            <a:r>
              <a:rPr lang="en-US" altLang="zh-TW" sz="2000" dirty="0"/>
              <a:t>AR</a:t>
            </a:r>
            <a:r>
              <a:rPr lang="zh-TW" altLang="en-US" sz="2000" dirty="0"/>
              <a:t>系統</a:t>
            </a:r>
            <a:r>
              <a:rPr lang="en-US" altLang="zh-TW" sz="2000" dirty="0"/>
              <a:t>(Kim &amp; Dey, 2009; </a:t>
            </a:r>
            <a:r>
              <a:rPr lang="en-US" altLang="zh-TW" sz="2000" dirty="0" err="1"/>
              <a:t>Medenica</a:t>
            </a:r>
            <a:r>
              <a:rPr lang="en-US" altLang="zh-TW" sz="2000" dirty="0"/>
              <a:t> et al., 2011) </a:t>
            </a:r>
          </a:p>
        </p:txBody>
      </p:sp>
    </p:spTree>
    <p:extLst>
      <p:ext uri="{BB962C8B-B14F-4D97-AF65-F5344CB8AC3E}">
        <p14:creationId xmlns:p14="http://schemas.microsoft.com/office/powerpoint/2010/main" val="70778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2BCFE95D-79DF-D155-4880-31781CEECD81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16CDDBD-E0ED-8571-BB4A-280CA18E39B0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BED6EA3E-508F-075D-1E4B-5EE8783D4AC9}"/>
                </a:ext>
              </a:extLst>
            </p:cNvPr>
            <p:cNvSpPr txBox="1"/>
            <p:nvPr/>
          </p:nvSpPr>
          <p:spPr>
            <a:xfrm>
              <a:off x="0" y="112905"/>
              <a:ext cx="24527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Introduction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0A659DBD-EFC9-44AD-E54A-DEBD4458170A}"/>
              </a:ext>
            </a:extLst>
          </p:cNvPr>
          <p:cNvSpPr txBox="1"/>
          <p:nvPr/>
        </p:nvSpPr>
        <p:spPr>
          <a:xfrm>
            <a:off x="185530" y="1018403"/>
            <a:ext cx="11820940" cy="5577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000" dirty="0"/>
              <a:t>PND</a:t>
            </a:r>
            <a:r>
              <a:rPr lang="zh-TW" altLang="en-US" sz="2000" dirty="0"/>
              <a:t>的持續發展，擴增實境</a:t>
            </a:r>
            <a:r>
              <a:rPr lang="en-US" altLang="zh-TW" sz="2000" dirty="0"/>
              <a:t>(AR)</a:t>
            </a:r>
            <a:r>
              <a:rPr lang="zh-TW" altLang="en-US" sz="2000" dirty="0"/>
              <a:t>技術也被考量，透過疊加計算成訊息或圖像呈現在環境中 </a:t>
            </a:r>
            <a:r>
              <a:rPr lang="en-US" altLang="zh-TW" sz="2000" dirty="0"/>
              <a:t>(Azuma, 1997; </a:t>
            </a:r>
            <a:r>
              <a:rPr lang="en-US" altLang="zh-TW" sz="2000" dirty="0" err="1"/>
              <a:t>Carmigniani</a:t>
            </a:r>
            <a:r>
              <a:rPr lang="en-US" altLang="zh-TW" sz="2000" dirty="0"/>
              <a:t> et al., 2011;Lee, 2012)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000" dirty="0"/>
              <a:t>AR</a:t>
            </a:r>
            <a:r>
              <a:rPr lang="zh-TW" altLang="en-US" sz="2000" dirty="0"/>
              <a:t>抬頭顯示器</a:t>
            </a:r>
            <a:r>
              <a:rPr lang="en-US" altLang="zh-TW" sz="2000" dirty="0"/>
              <a:t>(AR-HUD)</a:t>
            </a:r>
            <a:r>
              <a:rPr lang="zh-TW" altLang="en-US" sz="2000" dirty="0"/>
              <a:t>是直接將訊息顯示在車輛的擋風玻璃上，從過去的研究中發現，與使用傳統的</a:t>
            </a:r>
            <a:r>
              <a:rPr lang="en-US" altLang="zh-TW" sz="2000" dirty="0"/>
              <a:t>HUD</a:t>
            </a:r>
            <a:r>
              <a:rPr lang="zh-TW" altLang="en-US" sz="2000" dirty="0"/>
              <a:t>相比，</a:t>
            </a:r>
            <a:r>
              <a:rPr lang="en-US" altLang="zh-TW" sz="2000" dirty="0"/>
              <a:t>AR-HUD</a:t>
            </a:r>
            <a:r>
              <a:rPr lang="zh-TW" altLang="en-US" sz="2000" dirty="0"/>
              <a:t>具有優勢，例如反應時間縮短 </a:t>
            </a:r>
            <a:r>
              <a:rPr lang="en-US" altLang="zh-TW" sz="2000" dirty="0"/>
              <a:t>(Bolton et al., 2015)</a:t>
            </a:r>
            <a:r>
              <a:rPr lang="zh-TW" altLang="en-US" sz="2000" dirty="0"/>
              <a:t>，尋路的時間更少</a:t>
            </a:r>
            <a:r>
              <a:rPr lang="en-US" altLang="zh-TW" sz="2000" dirty="0"/>
              <a:t>(Bark et al., 2014; </a:t>
            </a:r>
            <a:r>
              <a:rPr lang="en-US" altLang="zh-TW" sz="2000" dirty="0" err="1"/>
              <a:t>Medenica</a:t>
            </a:r>
            <a:r>
              <a:rPr lang="en-US" altLang="zh-TW" sz="2000" dirty="0"/>
              <a:t> et al., 2011)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000" dirty="0"/>
              <a:t>Smith et al. (2017)</a:t>
            </a:r>
            <a:r>
              <a:rPr lang="zh-TW" altLang="en-US" sz="2000" dirty="0"/>
              <a:t>發現，與傳統的低頭顯示器</a:t>
            </a:r>
            <a:r>
              <a:rPr lang="en-US" altLang="zh-TW" sz="2000" dirty="0"/>
              <a:t>(HDD)</a:t>
            </a:r>
            <a:r>
              <a:rPr lang="zh-TW" altLang="en-US" sz="2000" dirty="0"/>
              <a:t>相比，</a:t>
            </a:r>
            <a:r>
              <a:rPr lang="en-US" altLang="zh-TW" sz="2000" dirty="0"/>
              <a:t>HUD</a:t>
            </a:r>
            <a:r>
              <a:rPr lang="zh-TW" altLang="en-US" sz="2000" dirty="0"/>
              <a:t>可以提供更長的瀏覽時間而不會對車輛控制產生負面的影響，並支持更複雜的駕駛任務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TW" altLang="en-US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這些好處增加了駕駛員對</a:t>
            </a:r>
            <a:r>
              <a:rPr lang="en-US" altLang="zh-TW" sz="2000" dirty="0"/>
              <a:t>HUD</a:t>
            </a:r>
            <a:r>
              <a:rPr lang="zh-TW" altLang="en-US" sz="2000" dirty="0"/>
              <a:t>結合</a:t>
            </a:r>
            <a:r>
              <a:rPr lang="en-US" altLang="zh-TW" sz="2000" dirty="0"/>
              <a:t>AR</a:t>
            </a:r>
            <a:r>
              <a:rPr lang="zh-TW" altLang="en-US" sz="2000" dirty="0"/>
              <a:t>的偏好 </a:t>
            </a:r>
            <a:r>
              <a:rPr lang="en-US" altLang="zh-TW" sz="2000" dirty="0"/>
              <a:t>(Jose et al., 2016; Kim &amp; Dey, 2009;Medenica et al., 2011)</a:t>
            </a:r>
            <a:r>
              <a:rPr lang="zh-TW" altLang="en-US" sz="2000" dirty="0"/>
              <a:t>，以及持續開發</a:t>
            </a:r>
            <a:r>
              <a:rPr lang="en-US" altLang="zh-TW" sz="2000" dirty="0"/>
              <a:t>AR-HUD</a:t>
            </a:r>
            <a:r>
              <a:rPr lang="zh-TW" altLang="en-US" sz="2000" dirty="0"/>
              <a:t>放在擋風玻璃上的可能性 </a:t>
            </a:r>
            <a:r>
              <a:rPr lang="en-US" altLang="zh-TW" sz="2000" dirty="0"/>
              <a:t>(Gabbard et al., 2014)</a:t>
            </a:r>
          </a:p>
        </p:txBody>
      </p:sp>
    </p:spTree>
    <p:extLst>
      <p:ext uri="{BB962C8B-B14F-4D97-AF65-F5344CB8AC3E}">
        <p14:creationId xmlns:p14="http://schemas.microsoft.com/office/powerpoint/2010/main" val="219470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2BCFE95D-79DF-D155-4880-31781CEECD81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16CDDBD-E0ED-8571-BB4A-280CA18E39B0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BED6EA3E-508F-075D-1E4B-5EE8783D4AC9}"/>
                </a:ext>
              </a:extLst>
            </p:cNvPr>
            <p:cNvSpPr txBox="1"/>
            <p:nvPr/>
          </p:nvSpPr>
          <p:spPr>
            <a:xfrm>
              <a:off x="0" y="112905"/>
              <a:ext cx="24527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Introduction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F0D1A95B-8ADC-2CDB-1DEB-E2A4C3D9917F}"/>
              </a:ext>
            </a:extLst>
          </p:cNvPr>
          <p:cNvSpPr txBox="1"/>
          <p:nvPr/>
        </p:nvSpPr>
        <p:spPr>
          <a:xfrm>
            <a:off x="185530" y="1018403"/>
            <a:ext cx="11820940" cy="5116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認知的努力程度愈大，會使他們有更好的空間記憶 </a:t>
            </a:r>
            <a:r>
              <a:rPr lang="en-US" altLang="zh-TW" sz="2000" dirty="0"/>
              <a:t>(Tyler et al., 1979)</a:t>
            </a:r>
            <a:r>
              <a:rPr lang="zh-TW" altLang="en-US" sz="2000" dirty="0"/>
              <a:t>。使用傳統的</a:t>
            </a:r>
            <a:r>
              <a:rPr lang="en-US" altLang="zh-TW" sz="2000" dirty="0"/>
              <a:t>PND</a:t>
            </a:r>
            <a:r>
              <a:rPr lang="zh-TW" altLang="en-US" sz="2000" dirty="0"/>
              <a:t>會讓駕駛員對導航的認知需求降低，可能會導致他們沒有尋路能力 </a:t>
            </a:r>
            <a:r>
              <a:rPr lang="en-US" altLang="zh-TW" sz="2000" dirty="0"/>
              <a:t>(Fenech et al., 2010)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與使用紙本地圖的駕駛員相比，使用傳統</a:t>
            </a:r>
            <a:r>
              <a:rPr lang="en-US" altLang="zh-TW" sz="2000" dirty="0"/>
              <a:t>PND</a:t>
            </a:r>
            <a:r>
              <a:rPr lang="zh-TW" altLang="en-US" sz="2000" dirty="0"/>
              <a:t>的駕駛員的空間認知水平較低，包含他們對環境的認知表徵</a:t>
            </a:r>
            <a:r>
              <a:rPr lang="en-US" altLang="zh-TW" sz="2000" dirty="0"/>
              <a:t>(</a:t>
            </a:r>
            <a:r>
              <a:rPr lang="en-US" altLang="zh-TW" sz="2000" dirty="0" err="1"/>
              <a:t>Dickmann</a:t>
            </a:r>
            <a:r>
              <a:rPr lang="en-US" altLang="zh-TW" sz="2000" dirty="0"/>
              <a:t>, 2012; Ishikawa &amp; Takahashi, 2013; </a:t>
            </a:r>
            <a:r>
              <a:rPr lang="en-US" altLang="zh-TW" sz="2000" dirty="0" err="1"/>
              <a:t>Münzer</a:t>
            </a:r>
            <a:r>
              <a:rPr lang="en-US" altLang="zh-TW" sz="2000" dirty="0"/>
              <a:t> et al., 2012; </a:t>
            </a:r>
            <a:r>
              <a:rPr lang="en-US" altLang="zh-TW" sz="2000" dirty="0" err="1"/>
              <a:t>Rizzardo</a:t>
            </a:r>
            <a:r>
              <a:rPr lang="en-US" altLang="zh-TW" sz="2000" dirty="0"/>
              <a:t> et al., 2013; Waters &amp; Winter, 2011)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高度使用</a:t>
            </a:r>
            <a:r>
              <a:rPr lang="en-US" altLang="zh-TW" sz="2000" dirty="0"/>
              <a:t>PND</a:t>
            </a:r>
            <a:r>
              <a:rPr lang="zh-TW" altLang="en-US" sz="2000" dirty="0"/>
              <a:t>會產生依賴性，會對空間記憶產生負面的影響 </a:t>
            </a:r>
            <a:r>
              <a:rPr lang="en-US" altLang="zh-TW" sz="2000" dirty="0"/>
              <a:t>(</a:t>
            </a:r>
            <a:r>
              <a:rPr lang="en-US" altLang="zh-TW" sz="2000" dirty="0" err="1"/>
              <a:t>Dahmani</a:t>
            </a:r>
            <a:r>
              <a:rPr lang="en-US" altLang="zh-TW" sz="2000" dirty="0"/>
              <a:t> &amp; </a:t>
            </a:r>
            <a:r>
              <a:rPr lang="en-US" altLang="zh-TW" sz="2000" dirty="0" err="1"/>
              <a:t>Bohbot</a:t>
            </a:r>
            <a:r>
              <a:rPr lang="en-US" altLang="zh-TW" sz="2000" dirty="0"/>
              <a:t>, 2020)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這表明，任何導航輔助方式都必須讓駕駛員付出一定程度的努力，才能發展出穩健的空間認知水平，且導航輔助系統之間的差異可能會無意中影響駕駛員的路線學習</a:t>
            </a:r>
          </a:p>
        </p:txBody>
      </p:sp>
    </p:spTree>
    <p:extLst>
      <p:ext uri="{BB962C8B-B14F-4D97-AF65-F5344CB8AC3E}">
        <p14:creationId xmlns:p14="http://schemas.microsoft.com/office/powerpoint/2010/main" val="202289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2BCFE95D-79DF-D155-4880-31781CEECD81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16CDDBD-E0ED-8571-BB4A-280CA18E39B0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BED6EA3E-508F-075D-1E4B-5EE8783D4AC9}"/>
                </a:ext>
              </a:extLst>
            </p:cNvPr>
            <p:cNvSpPr txBox="1"/>
            <p:nvPr/>
          </p:nvSpPr>
          <p:spPr>
            <a:xfrm>
              <a:off x="0" y="112905"/>
              <a:ext cx="24527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Introduction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6E1BF127-A511-BCC3-C898-84DB00D2C0CE}"/>
              </a:ext>
            </a:extLst>
          </p:cNvPr>
          <p:cNvSpPr txBox="1"/>
          <p:nvPr/>
        </p:nvSpPr>
        <p:spPr>
          <a:xfrm>
            <a:off x="185530" y="1018403"/>
            <a:ext cx="11820940" cy="1422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紙本需要主動導航、更需注意力集中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000" dirty="0"/>
              <a:t>PND</a:t>
            </a:r>
            <a:r>
              <a:rPr lang="zh-TW" altLang="en-US" sz="2000" dirty="0"/>
              <a:t>有自動導航，且能自動定位在空間中地位置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000" dirty="0"/>
              <a:t>AR-HUD </a:t>
            </a:r>
            <a:r>
              <a:rPr lang="zh-TW" altLang="en-US" sz="2000" dirty="0"/>
              <a:t>將導航結合到環境中並增強了注意力，表明增強路線學習的潛力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3C69BAD-59DE-3EAA-2B65-54D66B9D2603}"/>
              </a:ext>
            </a:extLst>
          </p:cNvPr>
          <p:cNvSpPr txBox="1"/>
          <p:nvPr/>
        </p:nvSpPr>
        <p:spPr>
          <a:xfrm>
            <a:off x="185530" y="3213556"/>
            <a:ext cx="118209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200" b="1" dirty="0"/>
              <a:t>目的 </a:t>
            </a:r>
            <a:r>
              <a:rPr lang="en-US" altLang="zh-TW" sz="2200" b="1" dirty="0"/>
              <a:t>:</a:t>
            </a:r>
            <a:r>
              <a:rPr lang="zh-TW" altLang="en-US" sz="2200" b="1" dirty="0"/>
              <a:t> 利用駕駛任務來比較紙本地圖、電子地圖</a:t>
            </a:r>
            <a:r>
              <a:rPr lang="en-US" altLang="zh-TW" sz="2200" b="1" dirty="0"/>
              <a:t>(E-map)</a:t>
            </a:r>
            <a:r>
              <a:rPr lang="zh-TW" altLang="en-US" sz="2200" b="1" dirty="0"/>
              <a:t>及</a:t>
            </a:r>
            <a:r>
              <a:rPr lang="en-US" altLang="zh-TW" sz="2200" b="1" dirty="0"/>
              <a:t>AR-HUD</a:t>
            </a:r>
            <a:r>
              <a:rPr lang="zh-TW" altLang="en-US" sz="2200" b="1" dirty="0"/>
              <a:t>導航輔助系統的影響</a:t>
            </a:r>
            <a:endParaRPr lang="en-US" altLang="zh-TW" sz="2200" b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26AA8A5-5497-72E3-862D-4BBCAFD51C2F}"/>
              </a:ext>
            </a:extLst>
          </p:cNvPr>
          <p:cNvSpPr txBox="1"/>
          <p:nvPr/>
        </p:nvSpPr>
        <p:spPr>
          <a:xfrm>
            <a:off x="341241" y="3820084"/>
            <a:ext cx="10820245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zh-TW" altLang="en-US" sz="2000" spc="300" dirty="0"/>
              <a:t>假設 </a:t>
            </a:r>
            <a:r>
              <a:rPr lang="en-US" altLang="zh-TW" sz="2000" spc="300" dirty="0"/>
              <a:t>:</a:t>
            </a:r>
            <a:r>
              <a:rPr lang="zh-TW" altLang="en-US" sz="2000" spc="300" dirty="0"/>
              <a:t> 在駕駛行為方面，</a:t>
            </a:r>
            <a:r>
              <a:rPr lang="en-US" altLang="zh-TW" sz="2000" dirty="0"/>
              <a:t>AR-HUD</a:t>
            </a:r>
            <a:r>
              <a:rPr lang="zh-TW" altLang="en-US" sz="2000" spc="300" dirty="0"/>
              <a:t>的駕駛行為最佳，而紙本的駕駛行為最差</a:t>
            </a:r>
            <a:endParaRPr lang="en-US" altLang="zh-TW" sz="2000" spc="300" dirty="0"/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zh-TW" altLang="en-US" sz="2000" spc="300" dirty="0"/>
              <a:t>假設 </a:t>
            </a:r>
            <a:r>
              <a:rPr lang="en-US" altLang="zh-TW" sz="2000" spc="300" dirty="0"/>
              <a:t>:</a:t>
            </a:r>
            <a:r>
              <a:rPr lang="zh-TW" altLang="en-US" sz="2000" spc="300" dirty="0"/>
              <a:t> 在路線學習方面，</a:t>
            </a:r>
            <a:r>
              <a:rPr lang="en-US" altLang="zh-TW" sz="2000" dirty="0"/>
              <a:t>AR-HUD</a:t>
            </a:r>
            <a:r>
              <a:rPr lang="zh-TW" altLang="en-US" sz="2000" spc="300" dirty="0"/>
              <a:t>優於</a:t>
            </a:r>
            <a:r>
              <a:rPr lang="en-US" altLang="zh-TW" sz="2000" dirty="0"/>
              <a:t>E-map</a:t>
            </a:r>
            <a:r>
              <a:rPr lang="zh-TW" altLang="en-US" sz="2000" spc="300" dirty="0"/>
              <a:t>，紙本優於</a:t>
            </a:r>
            <a:r>
              <a:rPr lang="en-US" altLang="zh-TW" sz="2000" dirty="0"/>
              <a:t>AR-HUD</a:t>
            </a:r>
            <a:r>
              <a:rPr lang="zh-TW" altLang="en-US" sz="2000" spc="300" dirty="0"/>
              <a:t>和</a:t>
            </a:r>
            <a:r>
              <a:rPr lang="en-US" altLang="zh-TW" sz="2000" dirty="0"/>
              <a:t>E-map</a:t>
            </a:r>
          </a:p>
        </p:txBody>
      </p:sp>
    </p:spTree>
    <p:extLst>
      <p:ext uri="{BB962C8B-B14F-4D97-AF65-F5344CB8AC3E}">
        <p14:creationId xmlns:p14="http://schemas.microsoft.com/office/powerpoint/2010/main" val="212113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8D4BBAA5-8FC9-D946-68AF-F32E9BE34EB2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877CE5F-872C-5309-7A84-5E879FB31DD7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50E45CCB-59E3-381F-7BE9-4094ABA25D76}"/>
                </a:ext>
              </a:extLst>
            </p:cNvPr>
            <p:cNvSpPr txBox="1"/>
            <p:nvPr/>
          </p:nvSpPr>
          <p:spPr>
            <a:xfrm>
              <a:off x="0" y="112905"/>
              <a:ext cx="16177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Method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38ADF120-0DB1-A2CD-CC4A-126072CABF5C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實驗設備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4F4CF42-8CF1-DCDF-7EC1-D38EFA4051D2}"/>
              </a:ext>
            </a:extLst>
          </p:cNvPr>
          <p:cNvSpPr txBox="1"/>
          <p:nvPr/>
        </p:nvSpPr>
        <p:spPr>
          <a:xfrm>
            <a:off x="-1" y="755272"/>
            <a:ext cx="7583230" cy="1884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軟體 </a:t>
            </a:r>
            <a:r>
              <a:rPr lang="en-US" altLang="zh-TW" sz="2000" dirty="0"/>
              <a:t>:</a:t>
            </a:r>
            <a:r>
              <a:rPr lang="zh-TW" altLang="en-US" sz="2000" dirty="0"/>
              <a:t> </a:t>
            </a:r>
            <a:r>
              <a:rPr lang="en-US" altLang="zh-TW" sz="2000" dirty="0"/>
              <a:t>STISIM®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設備 </a:t>
            </a:r>
            <a:r>
              <a:rPr lang="en-US" altLang="zh-TW" sz="2000" dirty="0"/>
              <a:t>:</a:t>
            </a:r>
            <a:r>
              <a:rPr lang="zh-TW" altLang="en-US" sz="2000" dirty="0"/>
              <a:t> </a:t>
            </a:r>
            <a:r>
              <a:rPr lang="en-US" altLang="zh-TW" sz="2000" dirty="0"/>
              <a:t>3</a:t>
            </a:r>
            <a:r>
              <a:rPr lang="zh-TW" altLang="en-US" sz="2000" dirty="0"/>
              <a:t>個大型</a:t>
            </a:r>
            <a:r>
              <a:rPr lang="en-US" altLang="zh-TW" sz="2000" dirty="0"/>
              <a:t>LCD</a:t>
            </a:r>
            <a:r>
              <a:rPr lang="zh-TW" altLang="en-US" sz="2000" dirty="0"/>
              <a:t>顯示器，約</a:t>
            </a:r>
            <a:r>
              <a:rPr lang="en-US" altLang="zh-TW" sz="2000" dirty="0"/>
              <a:t>155°</a:t>
            </a:r>
            <a:r>
              <a:rPr lang="zh-TW" altLang="en-US" sz="2000" dirty="0"/>
              <a:t>，包含左右後視鏡、後視鏡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模擬器 </a:t>
            </a:r>
            <a:r>
              <a:rPr lang="en-US" altLang="zh-TW" sz="2000" dirty="0"/>
              <a:t>:</a:t>
            </a:r>
            <a:r>
              <a:rPr lang="zh-TW" altLang="en-US" sz="2000" dirty="0"/>
              <a:t> 方向盤、油門踏板、煞車踏板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三種地圖呈現方式 </a:t>
            </a:r>
            <a:r>
              <a:rPr lang="en-US" altLang="zh-TW" sz="2000" dirty="0"/>
              <a:t>:</a:t>
            </a:r>
            <a:r>
              <a:rPr lang="zh-TW" altLang="en-US" sz="2000" dirty="0"/>
              <a:t> </a:t>
            </a:r>
            <a:r>
              <a:rPr lang="en-US" altLang="zh-TW" sz="2000" dirty="0"/>
              <a:t>(1)</a:t>
            </a:r>
            <a:r>
              <a:rPr lang="zh-TW" altLang="en-US" sz="2000" dirty="0"/>
              <a:t> 紙本</a:t>
            </a:r>
            <a:r>
              <a:rPr lang="en-US" altLang="zh-TW" sz="2000" dirty="0"/>
              <a:t>(8.5</a:t>
            </a:r>
            <a:r>
              <a:rPr lang="zh-TW" altLang="en-US" sz="2000" dirty="0"/>
              <a:t>*</a:t>
            </a:r>
            <a:r>
              <a:rPr lang="en-US" altLang="zh-TW" sz="2000" dirty="0"/>
              <a:t>11)</a:t>
            </a:r>
            <a:r>
              <a:rPr lang="zh-TW" altLang="en-US" sz="2000" dirty="0"/>
              <a:t> </a:t>
            </a:r>
            <a:r>
              <a:rPr lang="en-US" altLang="zh-TW" sz="2000" dirty="0"/>
              <a:t>(2)</a:t>
            </a:r>
            <a:r>
              <a:rPr lang="zh-TW" altLang="en-US" sz="2000" dirty="0"/>
              <a:t> </a:t>
            </a:r>
            <a:r>
              <a:rPr lang="en-US" altLang="zh-TW" sz="2000" dirty="0"/>
              <a:t>E-map</a:t>
            </a:r>
            <a:r>
              <a:rPr lang="zh-TW" altLang="en-US" sz="2000" dirty="0"/>
              <a:t> </a:t>
            </a:r>
            <a:r>
              <a:rPr lang="en-US" altLang="zh-TW" sz="2000" dirty="0"/>
              <a:t>(3)</a:t>
            </a:r>
            <a:r>
              <a:rPr lang="zh-TW" altLang="en-US" sz="2000" dirty="0"/>
              <a:t> </a:t>
            </a:r>
            <a:r>
              <a:rPr lang="en-US" altLang="zh-TW" sz="2000" dirty="0"/>
              <a:t>AR-HUD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9DE255B6-EDC3-20C0-5E77-C9660164B123}"/>
              </a:ext>
            </a:extLst>
          </p:cNvPr>
          <p:cNvGrpSpPr/>
          <p:nvPr/>
        </p:nvGrpSpPr>
        <p:grpSpPr>
          <a:xfrm>
            <a:off x="1018094" y="2820516"/>
            <a:ext cx="10197541" cy="3997784"/>
            <a:chOff x="808875" y="2820516"/>
            <a:chExt cx="10197541" cy="3997784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291D158E-C69C-883D-D897-46A8AD0F22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6719" y="2820516"/>
              <a:ext cx="1967264" cy="39977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17F45402-F117-6029-9D98-C92F8CC9BE98}"/>
                </a:ext>
              </a:extLst>
            </p:cNvPr>
            <p:cNvSpPr txBox="1"/>
            <p:nvPr/>
          </p:nvSpPr>
          <p:spPr>
            <a:xfrm>
              <a:off x="808875" y="2950646"/>
              <a:ext cx="52974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800" dirty="0"/>
                <a:t>(1)</a:t>
              </a:r>
              <a:endParaRPr lang="zh-TW" altLang="en-US" dirty="0"/>
            </a:p>
          </p:txBody>
        </p:sp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5A297387-0580-9393-201A-6B5F34B980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2742" r="5995"/>
            <a:stretch/>
          </p:blipFill>
          <p:spPr>
            <a:xfrm>
              <a:off x="4840014" y="2950646"/>
              <a:ext cx="3846788" cy="1270374"/>
            </a:xfrm>
            <a:prstGeom prst="rect">
              <a:avLst/>
            </a:prstGeom>
          </p:spPr>
        </p:pic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5F189943-D942-D15E-14EE-7FF8B2C98756}"/>
                </a:ext>
              </a:extLst>
            </p:cNvPr>
            <p:cNvSpPr txBox="1"/>
            <p:nvPr/>
          </p:nvSpPr>
          <p:spPr>
            <a:xfrm>
              <a:off x="4150223" y="2950646"/>
              <a:ext cx="52974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800" dirty="0"/>
                <a:t>(2)</a:t>
              </a:r>
              <a:endParaRPr lang="zh-TW" altLang="en-US" dirty="0"/>
            </a:p>
          </p:txBody>
        </p:sp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3DD06146-FA7C-5300-F75A-40C96C812B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40014" y="4495489"/>
              <a:ext cx="3127333" cy="2208536"/>
            </a:xfrm>
            <a:prstGeom prst="rect">
              <a:avLst/>
            </a:prstGeom>
          </p:spPr>
        </p:pic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CF84E953-2212-9B95-A493-896003B04F23}"/>
                </a:ext>
              </a:extLst>
            </p:cNvPr>
            <p:cNvSpPr txBox="1"/>
            <p:nvPr/>
          </p:nvSpPr>
          <p:spPr>
            <a:xfrm>
              <a:off x="4152170" y="4310823"/>
              <a:ext cx="52974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800" dirty="0"/>
                <a:t>(3)</a:t>
              </a:r>
              <a:endParaRPr lang="zh-TW" altLang="en-US" dirty="0"/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28923DB9-2AFD-70C8-FAF6-870EE94335E8}"/>
                </a:ext>
              </a:extLst>
            </p:cNvPr>
            <p:cNvSpPr txBox="1"/>
            <p:nvPr/>
          </p:nvSpPr>
          <p:spPr>
            <a:xfrm>
              <a:off x="8846850" y="2936645"/>
              <a:ext cx="2159566" cy="9612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altLang="zh-TW" sz="2000" dirty="0"/>
                <a:t>north-up</a:t>
              </a:r>
              <a:r>
                <a:rPr lang="zh-TW" altLang="en-US" sz="2000" dirty="0"/>
                <a:t>呈現</a:t>
              </a:r>
              <a:endParaRPr lang="en-US" altLang="zh-TW" sz="2000" dirty="0"/>
            </a:p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TW" altLang="en-US" sz="2000" dirty="0"/>
                <a:t>會有語音提示</a:t>
              </a:r>
              <a:endParaRPr lang="en-US" altLang="zh-TW" sz="2000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E1B3546C-EF1D-4F3B-F316-297633C32741}"/>
                </a:ext>
              </a:extLst>
            </p:cNvPr>
            <p:cNvSpPr txBox="1"/>
            <p:nvPr/>
          </p:nvSpPr>
          <p:spPr>
            <a:xfrm>
              <a:off x="8125448" y="4439023"/>
              <a:ext cx="2839239" cy="499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TW" altLang="en-US" sz="2000" dirty="0"/>
                <a:t>綠色虛線和箭頭表示</a:t>
              </a:r>
              <a:endParaRPr lang="en-US" altLang="zh-TW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571671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8D4BBAA5-8FC9-D946-68AF-F32E9BE34EB2}"/>
              </a:ext>
            </a:extLst>
          </p:cNvPr>
          <p:cNvGrpSpPr/>
          <p:nvPr/>
        </p:nvGrpSpPr>
        <p:grpSpPr>
          <a:xfrm>
            <a:off x="-2" y="0"/>
            <a:ext cx="12192003" cy="749030"/>
            <a:chOff x="-2" y="0"/>
            <a:chExt cx="12192003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877CE5F-872C-5309-7A84-5E879FB31DD7}"/>
                </a:ext>
              </a:extLst>
            </p:cNvPr>
            <p:cNvSpPr/>
            <p:nvPr/>
          </p:nvSpPr>
          <p:spPr>
            <a:xfrm rot="5400000">
              <a:off x="5721485" y="-5721487"/>
              <a:ext cx="749030" cy="1219200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50E45CCB-59E3-381F-7BE9-4094ABA25D76}"/>
                </a:ext>
              </a:extLst>
            </p:cNvPr>
            <p:cNvSpPr txBox="1"/>
            <p:nvPr/>
          </p:nvSpPr>
          <p:spPr>
            <a:xfrm>
              <a:off x="0" y="112905"/>
              <a:ext cx="16177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Method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7" name="文字方塊 6">
            <a:extLst>
              <a:ext uri="{FF2B5EF4-FFF2-40B4-BE49-F238E27FC236}">
                <a16:creationId xmlns:a16="http://schemas.microsoft.com/office/drawing/2014/main" id="{66940843-6A6E-9176-4D66-C9E9670CDA33}"/>
              </a:ext>
            </a:extLst>
          </p:cNvPr>
          <p:cNvSpPr txBox="1"/>
          <p:nvPr/>
        </p:nvSpPr>
        <p:spPr>
          <a:xfrm>
            <a:off x="1864821" y="11379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受測者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D4AB767E-1500-0C6B-ACB1-9C0E1C4A016D}"/>
              </a:ext>
            </a:extLst>
          </p:cNvPr>
          <p:cNvSpPr txBox="1"/>
          <p:nvPr/>
        </p:nvSpPr>
        <p:spPr>
          <a:xfrm>
            <a:off x="-5538" y="907529"/>
            <a:ext cx="2371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總共</a:t>
            </a:r>
            <a:r>
              <a:rPr lang="en-US" altLang="zh-TW" sz="2000" dirty="0"/>
              <a:t>62</a:t>
            </a:r>
            <a:r>
              <a:rPr lang="zh-TW" altLang="en-US" sz="2000" dirty="0"/>
              <a:t>名受測者</a:t>
            </a:r>
            <a:endParaRPr lang="en-US" altLang="zh-TW" sz="20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B03CE33-D04E-43F0-6482-53471B4EFFB2}"/>
              </a:ext>
            </a:extLst>
          </p:cNvPr>
          <p:cNvSpPr txBox="1"/>
          <p:nvPr/>
        </p:nvSpPr>
        <p:spPr>
          <a:xfrm>
            <a:off x="534790" y="1307639"/>
            <a:ext cx="5378335" cy="2346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/>
              <a:t>13</a:t>
            </a:r>
            <a:r>
              <a:rPr lang="zh-TW" altLang="en-US" sz="2000" dirty="0"/>
              <a:t>名男性；</a:t>
            </a:r>
            <a:r>
              <a:rPr lang="en-US" altLang="zh-TW" sz="2000" dirty="0"/>
              <a:t>49</a:t>
            </a:r>
            <a:r>
              <a:rPr lang="zh-TW" altLang="en-US" sz="2000" dirty="0"/>
              <a:t>名女性</a:t>
            </a: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dirty="0"/>
              <a:t>年齡 </a:t>
            </a:r>
            <a:r>
              <a:rPr lang="en-US" altLang="zh-TW" sz="2000" dirty="0"/>
              <a:t>:</a:t>
            </a:r>
            <a:r>
              <a:rPr lang="zh-TW" altLang="en-US" sz="2000" dirty="0"/>
              <a:t> </a:t>
            </a:r>
            <a:r>
              <a:rPr lang="en-US" altLang="zh-TW" sz="2000" dirty="0"/>
              <a:t>18~59</a:t>
            </a:r>
            <a:r>
              <a:rPr lang="zh-TW" altLang="en-US" sz="2000" dirty="0"/>
              <a:t>歲 </a:t>
            </a:r>
            <a:r>
              <a:rPr lang="en-US" altLang="zh-TW" sz="2000" dirty="0"/>
              <a:t>(</a:t>
            </a:r>
            <a:r>
              <a:rPr lang="zh-TW" altLang="en-US" sz="2000" dirty="0"/>
              <a:t>平均</a:t>
            </a:r>
            <a:r>
              <a:rPr lang="en-US" altLang="zh-TW" sz="2000" dirty="0"/>
              <a:t>23</a:t>
            </a:r>
            <a:r>
              <a:rPr lang="zh-TW" altLang="en-US" sz="2000" dirty="0"/>
              <a:t>歲；中位數</a:t>
            </a:r>
            <a:r>
              <a:rPr lang="en-US" altLang="zh-TW" sz="2000" dirty="0"/>
              <a:t>21</a:t>
            </a:r>
            <a:r>
              <a:rPr lang="zh-TW" altLang="en-US" sz="2000" dirty="0"/>
              <a:t>歲</a:t>
            </a:r>
            <a:r>
              <a:rPr lang="en-US" altLang="zh-TW" sz="2000" dirty="0"/>
              <a:t>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dirty="0"/>
              <a:t>視力皆正常 </a:t>
            </a:r>
            <a:r>
              <a:rPr lang="en-US" altLang="zh-TW" sz="2000" dirty="0"/>
              <a:t>(Snellen </a:t>
            </a:r>
            <a:r>
              <a:rPr lang="zh-TW" altLang="en-US" sz="2000" dirty="0"/>
              <a:t>視力表</a:t>
            </a:r>
            <a:r>
              <a:rPr lang="en-US" altLang="zh-TW" sz="2000" dirty="0"/>
              <a:t>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dirty="0"/>
              <a:t>所有受測者均持有有效駕照</a:t>
            </a:r>
            <a:endParaRPr lang="en-US" altLang="zh-TW" sz="20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000" dirty="0"/>
              <a:t>平均駕駛經驗</a:t>
            </a:r>
            <a:r>
              <a:rPr lang="en-US" altLang="zh-TW" sz="2000" dirty="0"/>
              <a:t>6.78</a:t>
            </a:r>
            <a:r>
              <a:rPr lang="zh-TW" altLang="en-US" sz="2000" dirty="0"/>
              <a:t>年</a:t>
            </a:r>
            <a:r>
              <a:rPr lang="en-US" altLang="zh-TW" sz="2000" dirty="0"/>
              <a:t>(SD=7.10)</a:t>
            </a:r>
          </a:p>
        </p:txBody>
      </p:sp>
      <p:graphicFrame>
        <p:nvGraphicFramePr>
          <p:cNvPr id="13" name="圖表 12">
            <a:extLst>
              <a:ext uri="{FF2B5EF4-FFF2-40B4-BE49-F238E27FC236}">
                <a16:creationId xmlns:a16="http://schemas.microsoft.com/office/drawing/2014/main" id="{E3BC6E43-5047-4701-A87A-DE7DE1F767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1653056"/>
              </p:ext>
            </p:extLst>
          </p:nvPr>
        </p:nvGraphicFramePr>
        <p:xfrm>
          <a:off x="6096000" y="762253"/>
          <a:ext cx="5719157" cy="3266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表格 14">
            <a:extLst>
              <a:ext uri="{FF2B5EF4-FFF2-40B4-BE49-F238E27FC236}">
                <a16:creationId xmlns:a16="http://schemas.microsoft.com/office/drawing/2014/main" id="{1A511F32-FC95-50F0-3FC4-F720A9386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049789"/>
              </p:ext>
            </p:extLst>
          </p:nvPr>
        </p:nvGraphicFramePr>
        <p:xfrm>
          <a:off x="219280" y="4542113"/>
          <a:ext cx="353639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278">
                  <a:extLst>
                    <a:ext uri="{9D8B030D-6E8A-4147-A177-3AD203B41FA5}">
                      <a16:colId xmlns:a16="http://schemas.microsoft.com/office/drawing/2014/main" val="353009027"/>
                    </a:ext>
                  </a:extLst>
                </a:gridCol>
                <a:gridCol w="707278">
                  <a:extLst>
                    <a:ext uri="{9D8B030D-6E8A-4147-A177-3AD203B41FA5}">
                      <a16:colId xmlns:a16="http://schemas.microsoft.com/office/drawing/2014/main" val="2751096544"/>
                    </a:ext>
                  </a:extLst>
                </a:gridCol>
                <a:gridCol w="707278">
                  <a:extLst>
                    <a:ext uri="{9D8B030D-6E8A-4147-A177-3AD203B41FA5}">
                      <a16:colId xmlns:a16="http://schemas.microsoft.com/office/drawing/2014/main" val="3933994666"/>
                    </a:ext>
                  </a:extLst>
                </a:gridCol>
                <a:gridCol w="707278">
                  <a:extLst>
                    <a:ext uri="{9D8B030D-6E8A-4147-A177-3AD203B41FA5}">
                      <a16:colId xmlns:a16="http://schemas.microsoft.com/office/drawing/2014/main" val="1921062020"/>
                    </a:ext>
                  </a:extLst>
                </a:gridCol>
                <a:gridCol w="707278">
                  <a:extLst>
                    <a:ext uri="{9D8B030D-6E8A-4147-A177-3AD203B41FA5}">
                      <a16:colId xmlns:a16="http://schemas.microsoft.com/office/drawing/2014/main" val="1967018580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在任何地方都使用導航設備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0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從未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偶爾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有時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經常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總是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122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36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11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14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364973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在不熟悉的地方使用導航設備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805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從未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偶爾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有時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經常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總是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358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2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21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38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097650"/>
                  </a:ext>
                </a:extLst>
              </a:tr>
            </a:tbl>
          </a:graphicData>
        </a:graphic>
      </p:graphicFrame>
      <p:sp>
        <p:nvSpPr>
          <p:cNvPr id="15" name="文字方塊 14">
            <a:extLst>
              <a:ext uri="{FF2B5EF4-FFF2-40B4-BE49-F238E27FC236}">
                <a16:creationId xmlns:a16="http://schemas.microsoft.com/office/drawing/2014/main" id="{68F6EDED-8AB2-5E66-1F45-3A8449C45E8E}"/>
              </a:ext>
            </a:extLst>
          </p:cNvPr>
          <p:cNvSpPr txBox="1"/>
          <p:nvPr/>
        </p:nvSpPr>
        <p:spPr>
          <a:xfrm>
            <a:off x="-5538" y="40116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/>
              <a:t>受測者導航設備的使用狀況</a:t>
            </a:r>
            <a:endParaRPr lang="en-US" altLang="zh-TW" sz="2000" dirty="0"/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B773F51E-9855-9179-3B77-FDD210D5D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651958"/>
              </p:ext>
            </p:extLst>
          </p:nvPr>
        </p:nvGraphicFramePr>
        <p:xfrm>
          <a:off x="3973632" y="4542113"/>
          <a:ext cx="502961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1497">
                  <a:extLst>
                    <a:ext uri="{9D8B030D-6E8A-4147-A177-3AD203B41FA5}">
                      <a16:colId xmlns:a16="http://schemas.microsoft.com/office/drawing/2014/main" val="375095872"/>
                    </a:ext>
                  </a:extLst>
                </a:gridCol>
                <a:gridCol w="168232">
                  <a:extLst>
                    <a:ext uri="{9D8B030D-6E8A-4147-A177-3AD203B41FA5}">
                      <a16:colId xmlns:a16="http://schemas.microsoft.com/office/drawing/2014/main" val="1856840313"/>
                    </a:ext>
                  </a:extLst>
                </a:gridCol>
                <a:gridCol w="1543264">
                  <a:extLst>
                    <a:ext uri="{9D8B030D-6E8A-4147-A177-3AD203B41FA5}">
                      <a16:colId xmlns:a16="http://schemas.microsoft.com/office/drawing/2014/main" val="600393250"/>
                    </a:ext>
                  </a:extLst>
                </a:gridCol>
                <a:gridCol w="202621">
                  <a:extLst>
                    <a:ext uri="{9D8B030D-6E8A-4147-A177-3AD203B41FA5}">
                      <a16:colId xmlns:a16="http://schemas.microsoft.com/office/drawing/2014/main" val="3132407094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131397222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使用導航設備的類型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329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汽車內裝設備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/>
                        <a:t>額外加裝設備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/>
                        <a:t>移動式設備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896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/>
                        <a:t>3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/>
                        <a:t>4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/>
                        <a:t>55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566846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導航設備呈現方式</a:t>
                      </a:r>
                      <a:r>
                        <a:rPr lang="en-US" altLang="zh-TW" b="1" dirty="0"/>
                        <a:t>(</a:t>
                      </a:r>
                      <a:r>
                        <a:rPr lang="zh-TW" altLang="en-US" b="1" dirty="0"/>
                        <a:t>視覺</a:t>
                      </a:r>
                      <a:r>
                        <a:rPr lang="en-US" altLang="zh-TW" b="1" dirty="0"/>
                        <a:t>)</a:t>
                      </a:r>
                      <a:endParaRPr lang="zh-TW" alt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9025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Map (north-up)</a:t>
                      </a:r>
                      <a:endParaRPr lang="zh-TW" altLang="en-US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altLang="zh-TW" dirty="0"/>
                        <a:t>Map (nose-up) </a:t>
                      </a:r>
                      <a:endParaRPr lang="zh-TW" alt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Map (nose-up) </a:t>
                      </a:r>
                      <a:endParaRPr lang="zh-TW" alt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altLang="zh-TW" dirty="0"/>
                        <a:t>Street view</a:t>
                      </a:r>
                      <a:endParaRPr lang="zh-TW" alt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Street view</a:t>
                      </a:r>
                      <a:endParaRPr lang="zh-TW" alt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8979466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2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57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3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47441036"/>
                  </a:ext>
                </a:extLst>
              </a:tr>
            </a:tbl>
          </a:graphicData>
        </a:graphic>
      </p:graphicFrame>
      <p:graphicFrame>
        <p:nvGraphicFramePr>
          <p:cNvPr id="20" name="表格 19">
            <a:extLst>
              <a:ext uri="{FF2B5EF4-FFF2-40B4-BE49-F238E27FC236}">
                <a16:creationId xmlns:a16="http://schemas.microsoft.com/office/drawing/2014/main" id="{9DA850EA-CC7B-5702-E0BB-F7CA8F5FC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64353"/>
              </p:ext>
            </p:extLst>
          </p:nvPr>
        </p:nvGraphicFramePr>
        <p:xfrm>
          <a:off x="9221208" y="4547193"/>
          <a:ext cx="2751508" cy="221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5754">
                  <a:extLst>
                    <a:ext uri="{9D8B030D-6E8A-4147-A177-3AD203B41FA5}">
                      <a16:colId xmlns:a16="http://schemas.microsoft.com/office/drawing/2014/main" val="375095872"/>
                    </a:ext>
                  </a:extLst>
                </a:gridCol>
                <a:gridCol w="1375754">
                  <a:extLst>
                    <a:ext uri="{9D8B030D-6E8A-4147-A177-3AD203B41FA5}">
                      <a16:colId xmlns:a16="http://schemas.microsoft.com/office/drawing/2014/main" val="600393250"/>
                    </a:ext>
                  </a:extLst>
                </a:gridCol>
              </a:tblGrid>
              <a:tr h="250953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導航設備是否有聲音提示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329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/>
                        <a:t>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28896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/>
                        <a:t>54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/>
                        <a:t>8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6356684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是否發生過事故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90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是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79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22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40</a:t>
                      </a:r>
                      <a:r>
                        <a:rPr lang="zh-TW" altLang="en-US" b="0" dirty="0"/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441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89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8D4BBAA5-8FC9-D946-68AF-F32E9BE34EB2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877CE5F-872C-5309-7A84-5E879FB31DD7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50E45CCB-59E3-381F-7BE9-4094ABA25D76}"/>
                </a:ext>
              </a:extLst>
            </p:cNvPr>
            <p:cNvSpPr txBox="1"/>
            <p:nvPr/>
          </p:nvSpPr>
          <p:spPr>
            <a:xfrm>
              <a:off x="0" y="112905"/>
              <a:ext cx="16177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Method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F8143F6C-17D7-8196-4CFC-2464498928E3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實驗程序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292CFB3-231B-FFBB-3056-ECD9A5C15BD7}"/>
              </a:ext>
            </a:extLst>
          </p:cNvPr>
          <p:cNvSpPr txBox="1"/>
          <p:nvPr/>
        </p:nvSpPr>
        <p:spPr>
          <a:xfrm>
            <a:off x="-5537" y="907529"/>
            <a:ext cx="12034628" cy="1884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使用 </a:t>
            </a:r>
            <a:r>
              <a:rPr lang="en-US" altLang="zh-TW" sz="2000" dirty="0"/>
              <a:t>Snellen </a:t>
            </a:r>
            <a:r>
              <a:rPr lang="zh-TW" altLang="en-US" sz="2000" dirty="0"/>
              <a:t>視力表確認受測者的視力，並調查基本人口統計及駕駛經驗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受測者進行</a:t>
            </a:r>
            <a:r>
              <a:rPr lang="en-US" altLang="zh-TW" sz="2000" dirty="0"/>
              <a:t>5</a:t>
            </a:r>
            <a:r>
              <a:rPr lang="zh-TW" altLang="en-US" sz="2000" dirty="0"/>
              <a:t>分鐘的模擬練習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練習完後，進行三種導航設備的模擬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在每次模擬結束後，詢問路線學習相關問題，以評估他們對地標、路線、縱覽知識</a:t>
            </a:r>
            <a:r>
              <a:rPr lang="en-US" altLang="zh-TW" sz="2000" dirty="0"/>
              <a:t>(survey knowledge)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232C756-C598-64BE-4FCA-DBC1D9F291C0}"/>
              </a:ext>
            </a:extLst>
          </p:cNvPr>
          <p:cNvSpPr txBox="1"/>
          <p:nvPr/>
        </p:nvSpPr>
        <p:spPr>
          <a:xfrm>
            <a:off x="0" y="5853564"/>
            <a:ext cx="11804835" cy="499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為了評估空間記憶，受測者在完成實驗後的一周，回到實驗室進行二次調查 </a:t>
            </a:r>
            <a:r>
              <a:rPr lang="en-US" altLang="zh-TW" sz="2000" dirty="0"/>
              <a:t>(</a:t>
            </a:r>
            <a:r>
              <a:rPr lang="zh-TW" altLang="en-US" sz="2000" dirty="0"/>
              <a:t>與第一次的問題相同</a:t>
            </a:r>
            <a:r>
              <a:rPr lang="en-US" altLang="zh-TW" sz="2000" dirty="0"/>
              <a:t>)</a:t>
            </a: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4DF42D4D-E05A-0084-2F13-A7EC011A7D2C}"/>
              </a:ext>
            </a:extLst>
          </p:cNvPr>
          <p:cNvGrpSpPr/>
          <p:nvPr/>
        </p:nvGrpSpPr>
        <p:grpSpPr>
          <a:xfrm>
            <a:off x="527840" y="2886743"/>
            <a:ext cx="11482632" cy="2951055"/>
            <a:chOff x="527840" y="2792147"/>
            <a:chExt cx="11482632" cy="2951055"/>
          </a:xfrm>
        </p:grpSpPr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2C34BBBA-EF83-EFE8-28E7-5F3AA80E7A9B}"/>
                </a:ext>
              </a:extLst>
            </p:cNvPr>
            <p:cNvGrpSpPr/>
            <p:nvPr/>
          </p:nvGrpSpPr>
          <p:grpSpPr>
            <a:xfrm>
              <a:off x="527841" y="2792147"/>
              <a:ext cx="11482631" cy="2868603"/>
              <a:chOff x="527841" y="2792147"/>
              <a:chExt cx="11482631" cy="2868603"/>
            </a:xfrm>
          </p:grpSpPr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1DAB3583-3537-4240-EE59-2700F6BC8215}"/>
                  </a:ext>
                </a:extLst>
              </p:cNvPr>
              <p:cNvSpPr txBox="1"/>
              <p:nvPr/>
            </p:nvSpPr>
            <p:spPr>
              <a:xfrm>
                <a:off x="527841" y="2792147"/>
                <a:ext cx="11482631" cy="2807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zh-TW" altLang="en-US" sz="2000" b="1" spc="300" dirty="0"/>
                  <a:t>受測者須確定哪些圖像是他們駕駛路線的一部份 </a:t>
                </a:r>
                <a:r>
                  <a:rPr lang="en-US" altLang="zh-TW" sz="2000" b="1" spc="300" dirty="0"/>
                  <a:t>(</a:t>
                </a:r>
                <a:r>
                  <a:rPr lang="zh-TW" altLang="en-US" sz="2000" b="1" spc="300" dirty="0"/>
                  <a:t>一組</a:t>
                </a:r>
                <a:r>
                  <a:rPr lang="en-US" altLang="zh-TW" sz="2000" b="1" spc="300" dirty="0"/>
                  <a:t>10</a:t>
                </a:r>
                <a:r>
                  <a:rPr lang="zh-TW" altLang="en-US" sz="2000" b="1" spc="300" dirty="0"/>
                  <a:t>張，其中</a:t>
                </a:r>
                <a:r>
                  <a:rPr lang="en-US" altLang="zh-TW" sz="2000" b="1" spc="300" dirty="0"/>
                  <a:t>2</a:t>
                </a:r>
                <a:r>
                  <a:rPr lang="zh-TW" altLang="en-US" sz="2000" b="1" spc="300" dirty="0"/>
                  <a:t>張不存在</a:t>
                </a:r>
                <a:r>
                  <a:rPr lang="en-US" altLang="zh-TW" sz="2000" b="1" spc="300" dirty="0"/>
                  <a:t>)</a:t>
                </a:r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TW" sz="2000" b="1" spc="300" dirty="0"/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zh-TW" altLang="en-US" sz="2000" b="1" spc="300" dirty="0"/>
                  <a:t>受測者須根據他們在駕駛過程中出現的地標順序進行排列</a:t>
                </a:r>
                <a:endParaRPr lang="en-US" altLang="zh-TW" sz="2000" b="1" spc="300" dirty="0"/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TW" sz="2000" b="1" spc="300" dirty="0"/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zh-TW" altLang="en-US" sz="2000" b="1" spc="300" dirty="0"/>
                  <a:t>受測者須從</a:t>
                </a:r>
                <a:r>
                  <a:rPr lang="en-US" altLang="zh-TW" sz="2000" b="1" spc="300" dirty="0"/>
                  <a:t>10</a:t>
                </a:r>
                <a:r>
                  <a:rPr lang="zh-TW" altLang="en-US" sz="2000" b="1" spc="300" dirty="0"/>
                  <a:t>張地圖中選擇</a:t>
                </a:r>
                <a:r>
                  <a:rPr lang="en-US" altLang="zh-TW" sz="2000" b="1" spc="300" dirty="0"/>
                  <a:t>1</a:t>
                </a:r>
                <a:r>
                  <a:rPr lang="zh-TW" altLang="en-US" sz="2000" b="1" spc="300" dirty="0"/>
                  <a:t>張與場景完全匹配的圖 </a:t>
                </a:r>
                <a:r>
                  <a:rPr lang="en-US" altLang="zh-TW" sz="2000" b="1" spc="300" dirty="0"/>
                  <a:t>(</a:t>
                </a:r>
                <a:r>
                  <a:rPr lang="zh-TW" altLang="en-US" sz="2000" b="1" spc="300" dirty="0"/>
                  <a:t>其餘</a:t>
                </a:r>
                <a:r>
                  <a:rPr lang="en-US" altLang="zh-TW" sz="2000" b="1" spc="300" dirty="0"/>
                  <a:t>9</a:t>
                </a:r>
                <a:r>
                  <a:rPr lang="zh-TW" altLang="en-US" sz="2000" b="1" spc="300" dirty="0"/>
                  <a:t>張分別包含</a:t>
                </a:r>
                <a:r>
                  <a:rPr lang="en-US" altLang="zh-TW" sz="2000" b="1" spc="300" dirty="0"/>
                  <a:t>1~9</a:t>
                </a:r>
                <a:r>
                  <a:rPr lang="zh-TW" altLang="en-US" sz="2000" b="1" spc="300" dirty="0"/>
                  <a:t>個錯誤</a:t>
                </a:r>
                <a:r>
                  <a:rPr lang="en-US" altLang="zh-TW" sz="2000" b="1" spc="300" dirty="0"/>
                  <a:t>)</a:t>
                </a:r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TW" sz="2000" b="1" spc="300" dirty="0"/>
              </a:p>
            </p:txBody>
          </p:sp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B2C0AC4C-1AB8-225B-503E-3807E60933B3}"/>
                  </a:ext>
                </a:extLst>
              </p:cNvPr>
              <p:cNvSpPr txBox="1"/>
              <p:nvPr/>
            </p:nvSpPr>
            <p:spPr>
              <a:xfrm>
                <a:off x="917446" y="3356923"/>
                <a:ext cx="25683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2000" dirty="0"/>
                  <a:t>→ 地標識別的感官率</a:t>
                </a:r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14599F40-7107-D43E-902F-1A0DBE6FF83A}"/>
                  </a:ext>
                </a:extLst>
              </p:cNvPr>
              <p:cNvSpPr txBox="1"/>
              <p:nvPr/>
            </p:nvSpPr>
            <p:spPr>
              <a:xfrm>
                <a:off x="917446" y="4278454"/>
                <a:ext cx="33377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2000" dirty="0"/>
                  <a:t>→ 每個地標選擇的錯誤比率</a:t>
                </a:r>
              </a:p>
            </p:txBody>
          </p:sp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91CB0865-53CC-0BBC-3E78-F6300863DCA4}"/>
                  </a:ext>
                </a:extLst>
              </p:cNvPr>
              <p:cNvSpPr txBox="1"/>
              <p:nvPr/>
            </p:nvSpPr>
            <p:spPr>
              <a:xfrm>
                <a:off x="917446" y="5260640"/>
                <a:ext cx="30812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2000" dirty="0"/>
                  <a:t>→ 所選地圖中的錯誤數量</a:t>
                </a:r>
              </a:p>
            </p:txBody>
          </p:sp>
        </p:grp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76D42D50-CEC5-C7FC-07F8-3D472332033F}"/>
                </a:ext>
              </a:extLst>
            </p:cNvPr>
            <p:cNvSpPr/>
            <p:nvPr/>
          </p:nvSpPr>
          <p:spPr>
            <a:xfrm>
              <a:off x="527840" y="2792147"/>
              <a:ext cx="11359359" cy="29510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435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8D4BBAA5-8FC9-D946-68AF-F32E9BE34EB2}"/>
              </a:ext>
            </a:extLst>
          </p:cNvPr>
          <p:cNvGrpSpPr/>
          <p:nvPr/>
        </p:nvGrpSpPr>
        <p:grpSpPr>
          <a:xfrm>
            <a:off x="-1" y="0"/>
            <a:ext cx="12192002" cy="749030"/>
            <a:chOff x="-1" y="0"/>
            <a:chExt cx="12192002" cy="74903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877CE5F-872C-5309-7A84-5E879FB31DD7}"/>
                </a:ext>
              </a:extLst>
            </p:cNvPr>
            <p:cNvSpPr/>
            <p:nvPr/>
          </p:nvSpPr>
          <p:spPr>
            <a:xfrm rot="5400000">
              <a:off x="5721485" y="-5721486"/>
              <a:ext cx="749030" cy="121920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50E45CCB-59E3-381F-7BE9-4094ABA25D76}"/>
                </a:ext>
              </a:extLst>
            </p:cNvPr>
            <p:cNvSpPr txBox="1"/>
            <p:nvPr/>
          </p:nvSpPr>
          <p:spPr>
            <a:xfrm>
              <a:off x="0" y="112905"/>
              <a:ext cx="16177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b="1" dirty="0">
                  <a:solidFill>
                    <a:schemeClr val="bg1">
                      <a:lumMod val="95000"/>
                    </a:schemeClr>
                  </a:solidFill>
                </a:rPr>
                <a:t>Method</a:t>
              </a:r>
              <a:endParaRPr lang="zh-TW" alt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23500956-A6AF-2E3A-B850-01C90C2552E0}"/>
              </a:ext>
            </a:extLst>
          </p:cNvPr>
          <p:cNvSpPr txBox="1"/>
          <p:nvPr/>
        </p:nvSpPr>
        <p:spPr>
          <a:xfrm>
            <a:off x="1864821" y="11379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</a:rPr>
              <a:t>實驗設計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81FDA3B-5A4C-1C45-801F-306345EB0BE9}"/>
              </a:ext>
            </a:extLst>
          </p:cNvPr>
          <p:cNvSpPr txBox="1"/>
          <p:nvPr/>
        </p:nvSpPr>
        <p:spPr>
          <a:xfrm>
            <a:off x="-5538" y="907529"/>
            <a:ext cx="6163867" cy="1422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重複測量設計</a:t>
            </a:r>
            <a:endParaRPr lang="en-US" altLang="zh-TW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自變項 </a:t>
            </a:r>
            <a:r>
              <a:rPr lang="en-US" altLang="zh-TW" sz="2000" dirty="0"/>
              <a:t>:</a:t>
            </a:r>
            <a:r>
              <a:rPr lang="zh-TW" altLang="en-US" sz="2000" dirty="0"/>
              <a:t> 三種導航設備 </a:t>
            </a:r>
            <a:r>
              <a:rPr lang="en-US" altLang="zh-TW" sz="2000" dirty="0"/>
              <a:t>(</a:t>
            </a:r>
            <a:r>
              <a:rPr lang="zh-TW" altLang="en-US" sz="2000" dirty="0"/>
              <a:t>紙本、</a:t>
            </a:r>
            <a:r>
              <a:rPr lang="en-US" altLang="zh-TW" sz="2000" dirty="0"/>
              <a:t>E-map</a:t>
            </a:r>
            <a:r>
              <a:rPr lang="zh-TW" altLang="en-US" sz="2000" dirty="0"/>
              <a:t>、</a:t>
            </a:r>
            <a:r>
              <a:rPr lang="en-US" altLang="zh-TW" sz="2000" dirty="0"/>
              <a:t>AR-HUD)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dirty="0"/>
              <a:t>依變項 </a:t>
            </a:r>
            <a:r>
              <a:rPr lang="en-US" altLang="zh-TW" sz="2000" dirty="0"/>
              <a:t>:</a:t>
            </a:r>
            <a:r>
              <a:rPr lang="zh-TW" altLang="en-US" sz="2000" dirty="0"/>
              <a:t> </a:t>
            </a:r>
            <a:endParaRPr lang="en-US" altLang="zh-TW" sz="2000" dirty="0"/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9F2CFEA0-6417-4BF9-6CD7-30D594BF1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387082"/>
              </p:ext>
            </p:extLst>
          </p:nvPr>
        </p:nvGraphicFramePr>
        <p:xfrm>
          <a:off x="1414392" y="1986399"/>
          <a:ext cx="8868598" cy="2262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9760">
                  <a:extLst>
                    <a:ext uri="{9D8B030D-6E8A-4147-A177-3AD203B41FA5}">
                      <a16:colId xmlns:a16="http://schemas.microsoft.com/office/drawing/2014/main" val="1765255739"/>
                    </a:ext>
                  </a:extLst>
                </a:gridCol>
                <a:gridCol w="1563760">
                  <a:extLst>
                    <a:ext uri="{9D8B030D-6E8A-4147-A177-3AD203B41FA5}">
                      <a16:colId xmlns:a16="http://schemas.microsoft.com/office/drawing/2014/main" val="3000053134"/>
                    </a:ext>
                  </a:extLst>
                </a:gridCol>
                <a:gridCol w="5495078">
                  <a:extLst>
                    <a:ext uri="{9D8B030D-6E8A-4147-A177-3AD203B41FA5}">
                      <a16:colId xmlns:a16="http://schemas.microsoft.com/office/drawing/2014/main" val="233556182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駕駛行為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路線學習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46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訊號燈使用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車道偏離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碰撞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超速</a:t>
                      </a:r>
                      <a:endParaRPr lang="en-US" altLang="zh-TW" sz="20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完成時間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錯誤轉彎</a:t>
                      </a:r>
                      <a:endParaRPr lang="en-US" altLang="zh-TW" sz="200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dirty="0"/>
                        <a:t>錯過停車</a:t>
                      </a:r>
                      <a:endParaRPr lang="en-US" altLang="zh-TW" sz="2000" dirty="0"/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zh-TW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altLang="zh-TW" sz="2000" dirty="0"/>
                        <a:t>A</a:t>
                      </a:r>
                      <a:r>
                        <a:rPr lang="en-US" altLang="zh-TW" sz="1200" dirty="0"/>
                        <a:t>G</a:t>
                      </a:r>
                      <a:r>
                        <a:rPr lang="zh-TW" altLang="en-US" sz="1200" dirty="0"/>
                        <a:t> </a:t>
                      </a:r>
                      <a:r>
                        <a:rPr lang="en-US" altLang="zh-TW" sz="2000" dirty="0"/>
                        <a:t>:</a:t>
                      </a:r>
                      <a:r>
                        <a:rPr lang="en-US" altLang="zh-TW" sz="1200" dirty="0"/>
                        <a:t> </a:t>
                      </a:r>
                      <a:r>
                        <a:rPr lang="zh-TW" altLang="en-US" sz="2000" dirty="0"/>
                        <a:t>地標識別 </a:t>
                      </a:r>
                      <a:r>
                        <a:rPr lang="en-US" altLang="zh-TW" sz="2000" dirty="0"/>
                        <a:t>(</a:t>
                      </a:r>
                      <a:r>
                        <a:rPr lang="zh-TW" altLang="en-US" sz="2000" dirty="0"/>
                        <a:t>地標識別的感官效率</a:t>
                      </a:r>
                      <a:r>
                        <a:rPr lang="en-US" altLang="zh-TW" sz="2000" dirty="0"/>
                        <a:t>)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altLang="zh-TW" sz="2000" dirty="0"/>
                        <a:t>LOE</a:t>
                      </a:r>
                      <a:r>
                        <a:rPr lang="zh-TW" altLang="en-US" sz="2000" dirty="0"/>
                        <a:t> </a:t>
                      </a:r>
                      <a:r>
                        <a:rPr lang="en-US" altLang="zh-TW" sz="2000" dirty="0"/>
                        <a:t>:</a:t>
                      </a:r>
                      <a:r>
                        <a:rPr lang="zh-TW" altLang="en-US" sz="2000" dirty="0"/>
                        <a:t> 路線識別 </a:t>
                      </a:r>
                      <a:r>
                        <a:rPr lang="en-US" altLang="zh-TW" sz="2000" dirty="0"/>
                        <a:t>(</a:t>
                      </a:r>
                      <a:r>
                        <a:rPr lang="zh-TW" altLang="en-US" sz="2000" dirty="0"/>
                        <a:t>每個地標選擇的錯誤比率</a:t>
                      </a:r>
                      <a:r>
                        <a:rPr lang="en-US" altLang="zh-TW" sz="2000" dirty="0"/>
                        <a:t>)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altLang="zh-TW" sz="2000" dirty="0" err="1"/>
                        <a:t>M</a:t>
                      </a:r>
                      <a:r>
                        <a:rPr lang="en-US" altLang="zh-TW" sz="1200" dirty="0" err="1"/>
                        <a:t>err</a:t>
                      </a:r>
                      <a:r>
                        <a:rPr lang="zh-TW" altLang="en-US" sz="2000" dirty="0"/>
                        <a:t> </a:t>
                      </a:r>
                      <a:r>
                        <a:rPr lang="en-US" altLang="zh-TW" sz="2000" dirty="0"/>
                        <a:t>: </a:t>
                      </a:r>
                      <a:r>
                        <a:rPr lang="zh-TW" altLang="en-US" sz="2000" dirty="0"/>
                        <a:t>縱覽知識 </a:t>
                      </a:r>
                      <a:r>
                        <a:rPr lang="en-US" altLang="zh-TW" sz="2000" dirty="0"/>
                        <a:t>(</a:t>
                      </a:r>
                      <a:r>
                        <a:rPr lang="zh-TW" altLang="en-US" sz="2000" dirty="0"/>
                        <a:t>所選地圖中的錯誤數量</a:t>
                      </a:r>
                      <a:r>
                        <a:rPr lang="en-US" altLang="zh-TW" sz="2000" dirty="0"/>
                        <a:t>)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693192"/>
                  </a:ext>
                </a:extLst>
              </a:tr>
            </a:tbl>
          </a:graphicData>
        </a:graphic>
      </p:graphicFrame>
      <p:grpSp>
        <p:nvGrpSpPr>
          <p:cNvPr id="27" name="群組 26">
            <a:extLst>
              <a:ext uri="{FF2B5EF4-FFF2-40B4-BE49-F238E27FC236}">
                <a16:creationId xmlns:a16="http://schemas.microsoft.com/office/drawing/2014/main" id="{66538CB8-044B-0277-5A1E-B8789B5051DE}"/>
              </a:ext>
            </a:extLst>
          </p:cNvPr>
          <p:cNvGrpSpPr/>
          <p:nvPr/>
        </p:nvGrpSpPr>
        <p:grpSpPr>
          <a:xfrm>
            <a:off x="12723083" y="2330481"/>
            <a:ext cx="3189963" cy="1749698"/>
            <a:chOff x="4948999" y="3724039"/>
            <a:chExt cx="3664875" cy="2010188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A5D1A713-33F2-5F34-E9E3-39E10E56CB7C}"/>
                </a:ext>
              </a:extLst>
            </p:cNvPr>
            <p:cNvSpPr/>
            <p:nvPr/>
          </p:nvSpPr>
          <p:spPr>
            <a:xfrm>
              <a:off x="6582386" y="4867174"/>
              <a:ext cx="2031487" cy="8670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9" name="圖片 18">
              <a:extLst>
                <a:ext uri="{FF2B5EF4-FFF2-40B4-BE49-F238E27FC236}">
                  <a16:creationId xmlns:a16="http://schemas.microsoft.com/office/drawing/2014/main" id="{C38B29B3-CA7C-959B-D87D-3F3976F94E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45634"/>
            <a:stretch/>
          </p:blipFill>
          <p:spPr>
            <a:xfrm>
              <a:off x="4948999" y="4920941"/>
              <a:ext cx="3664875" cy="813284"/>
            </a:xfrm>
            <a:prstGeom prst="rect">
              <a:avLst/>
            </a:prstGeom>
          </p:spPr>
        </p:pic>
        <p:grpSp>
          <p:nvGrpSpPr>
            <p:cNvPr id="21" name="群組 20">
              <a:extLst>
                <a:ext uri="{FF2B5EF4-FFF2-40B4-BE49-F238E27FC236}">
                  <a16:creationId xmlns:a16="http://schemas.microsoft.com/office/drawing/2014/main" id="{66E9BD40-9029-7F6B-80EE-8B94A1D74CFD}"/>
                </a:ext>
              </a:extLst>
            </p:cNvPr>
            <p:cNvGrpSpPr/>
            <p:nvPr/>
          </p:nvGrpSpPr>
          <p:grpSpPr>
            <a:xfrm>
              <a:off x="4949000" y="3724039"/>
              <a:ext cx="2343615" cy="1049984"/>
              <a:chOff x="2728543" y="5454314"/>
              <a:chExt cx="2040985" cy="914402"/>
            </a:xfrm>
          </p:grpSpPr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2664C080-F601-5544-7065-4FDAE86EC2F1}"/>
                  </a:ext>
                </a:extLst>
              </p:cNvPr>
              <p:cNvSpPr/>
              <p:nvPr/>
            </p:nvSpPr>
            <p:spPr>
              <a:xfrm>
                <a:off x="2728543" y="5454314"/>
                <a:ext cx="2040985" cy="9144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18" name="圖片 17">
                <a:extLst>
                  <a:ext uri="{FF2B5EF4-FFF2-40B4-BE49-F238E27FC236}">
                    <a16:creationId xmlns:a16="http://schemas.microsoft.com/office/drawing/2014/main" id="{6FD9E5AE-8F06-2292-D3BA-F949A012C4F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4832" r="44310" b="-8437"/>
              <a:stretch/>
            </p:blipFill>
            <p:spPr>
              <a:xfrm>
                <a:off x="2728543" y="5566800"/>
                <a:ext cx="2040985" cy="801916"/>
              </a:xfrm>
              <a:prstGeom prst="rect">
                <a:avLst/>
              </a:prstGeom>
            </p:spPr>
          </p:pic>
        </p:grpSp>
      </p:grp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F1CAA49B-E6B1-147E-63F5-4A2698EE85C2}"/>
              </a:ext>
            </a:extLst>
          </p:cNvPr>
          <p:cNvSpPr txBox="1"/>
          <p:nvPr/>
        </p:nvSpPr>
        <p:spPr>
          <a:xfrm>
            <a:off x="224653" y="4552798"/>
            <a:ext cx="10475945" cy="499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標楷體" panose="03000509000000000000" pitchFamily="65" charset="-120"/>
              <a:buChar char="※"/>
            </a:pPr>
            <a:r>
              <a:rPr lang="zh-TW" altLang="en-US" sz="2000" dirty="0">
                <a:latin typeface="+mn-ea"/>
              </a:rPr>
              <a:t>若受測者未進行二次調查，或模擬過程因失誤導致地標被跳過，則不列入路線學習的計算</a:t>
            </a:r>
            <a:endParaRPr lang="en-US" altLang="zh-TW" sz="2000" dirty="0">
              <a:latin typeface="+mn-ea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F098BC25-90E5-DE11-9081-418DB606D2DF}"/>
              </a:ext>
            </a:extLst>
          </p:cNvPr>
          <p:cNvSpPr txBox="1"/>
          <p:nvPr/>
        </p:nvSpPr>
        <p:spPr>
          <a:xfrm>
            <a:off x="643740" y="4997419"/>
            <a:ext cx="5204951" cy="1422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/>
              <a:t>23</a:t>
            </a:r>
            <a:r>
              <a:rPr lang="zh-TW" altLang="en-US" sz="2000" dirty="0"/>
              <a:t>名受測者的數據被用於</a:t>
            </a:r>
            <a:r>
              <a:rPr lang="en-US" altLang="zh-TW" sz="2000" dirty="0"/>
              <a:t>A</a:t>
            </a:r>
            <a:r>
              <a:rPr lang="en-US" altLang="zh-TW" sz="1200" dirty="0"/>
              <a:t>G</a:t>
            </a:r>
            <a:r>
              <a:rPr lang="zh-TW" altLang="en-US" sz="2000" dirty="0"/>
              <a:t>和</a:t>
            </a:r>
            <a:r>
              <a:rPr lang="en-US" altLang="zh-TW" sz="2000" dirty="0"/>
              <a:t>LOE</a:t>
            </a:r>
            <a:r>
              <a:rPr lang="zh-TW" altLang="en-US" sz="2000" dirty="0"/>
              <a:t>的分析</a:t>
            </a:r>
            <a:endParaRPr lang="en-US" altLang="zh-TW" sz="20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/>
              <a:t>18</a:t>
            </a:r>
            <a:r>
              <a:rPr lang="zh-TW" altLang="en-US" sz="2000" dirty="0"/>
              <a:t>名受測者的數據被用於</a:t>
            </a:r>
            <a:r>
              <a:rPr lang="en-US" altLang="zh-TW" sz="2000" dirty="0" err="1"/>
              <a:t>M</a:t>
            </a:r>
            <a:r>
              <a:rPr lang="en-US" altLang="zh-TW" sz="1200" dirty="0" err="1"/>
              <a:t>err</a:t>
            </a:r>
            <a:r>
              <a:rPr lang="zh-TW" altLang="en-US" sz="2000" dirty="0"/>
              <a:t>的分析</a:t>
            </a:r>
            <a:endParaRPr lang="en-US" altLang="zh-TW" sz="20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000" dirty="0"/>
              <a:t>62</a:t>
            </a:r>
            <a:r>
              <a:rPr lang="zh-TW" altLang="en-US" sz="2000" dirty="0"/>
              <a:t>名受測者的數據用於分析駕駛行為</a:t>
            </a:r>
          </a:p>
        </p:txBody>
      </p:sp>
    </p:spTree>
    <p:extLst>
      <p:ext uri="{BB962C8B-B14F-4D97-AF65-F5344CB8AC3E}">
        <p14:creationId xmlns:p14="http://schemas.microsoft.com/office/powerpoint/2010/main" val="244197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icrosoft YaHei">
      <a:majorFont>
        <a:latin typeface="Microsoft YaHei"/>
        <a:ea typeface="Microsoft YaHei"/>
        <a:cs typeface=""/>
      </a:majorFont>
      <a:minorFont>
        <a:latin typeface="Microsoft YaHe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4912</Words>
  <Application>Microsoft Office PowerPoint</Application>
  <PresentationFormat>寬螢幕</PresentationFormat>
  <Paragraphs>732</Paragraphs>
  <Slides>21</Slides>
  <Notes>20</Notes>
  <HiddenSlides>2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9" baseType="lpstr">
      <vt:lpstr>Microsoft YaHei</vt:lpstr>
      <vt:lpstr>標楷體</vt:lpstr>
      <vt:lpstr>Arial</vt:lpstr>
      <vt:lpstr>Arial</vt:lpstr>
      <vt:lpstr>Calibri</vt:lpstr>
      <vt:lpstr>Cambria Math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. 宋</dc:creator>
  <cp:lastModifiedBy>. 宋</cp:lastModifiedBy>
  <cp:revision>32</cp:revision>
  <dcterms:created xsi:type="dcterms:W3CDTF">2023-01-20T06:18:31Z</dcterms:created>
  <dcterms:modified xsi:type="dcterms:W3CDTF">2023-02-15T08:18:34Z</dcterms:modified>
</cp:coreProperties>
</file>